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98" r:id="rId3"/>
  </p:sldMasterIdLst>
  <p:notesMasterIdLst>
    <p:notesMasterId r:id="rId10"/>
  </p:notesMasterIdLst>
  <p:sldIdLst>
    <p:sldId id="259" r:id="rId4"/>
    <p:sldId id="260" r:id="rId5"/>
    <p:sldId id="263" r:id="rId6"/>
    <p:sldId id="264" r:id="rId7"/>
    <p:sldId id="257"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23" d="100"/>
          <a:sy n="123" d="100"/>
        </p:scale>
        <p:origin x="9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FF0418-8BFE-4609-9B85-192183E2E30A}" type="datetimeFigureOut">
              <a:rPr lang="en-US" smtClean="0"/>
              <a:t>11/7/2015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2BC84-DE88-46D1-A736-02B3845A32CD}" type="slidenum">
              <a:rPr lang="en-US" smtClean="0"/>
              <a:t>‹#›</a:t>
            </a:fld>
            <a:endParaRPr lang="en-US"/>
          </a:p>
        </p:txBody>
      </p:sp>
    </p:spTree>
    <p:extLst>
      <p:ext uri="{BB962C8B-B14F-4D97-AF65-F5344CB8AC3E}">
        <p14:creationId xmlns:p14="http://schemas.microsoft.com/office/powerpoint/2010/main" val="507516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4022638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653417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243866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11/7/2015 8:24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249064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8.jpg"/><Relationship Id="rId4" Type="http://schemas.openxmlformats.org/officeDocument/2006/relationships/image" Target="../media/image17.jp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9.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3ECD89F-B5F5-4A67-9B2C-A463139BF9FF}"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C4B81-4DD0-4C33-BDC9-0716FB52DF41}" type="slidenum">
              <a:rPr lang="en-US" smtClean="0"/>
              <a:t>‹#›</a:t>
            </a:fld>
            <a:endParaRPr lang="en-US"/>
          </a:p>
        </p:txBody>
      </p:sp>
    </p:spTree>
    <p:extLst>
      <p:ext uri="{BB962C8B-B14F-4D97-AF65-F5344CB8AC3E}">
        <p14:creationId xmlns:p14="http://schemas.microsoft.com/office/powerpoint/2010/main" val="339006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ECD89F-B5F5-4A67-9B2C-A463139BF9FF}"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C4B81-4DD0-4C33-BDC9-0716FB52DF41}" type="slidenum">
              <a:rPr lang="en-US" smtClean="0"/>
              <a:t>‹#›</a:t>
            </a:fld>
            <a:endParaRPr lang="en-US"/>
          </a:p>
        </p:txBody>
      </p:sp>
    </p:spTree>
    <p:extLst>
      <p:ext uri="{BB962C8B-B14F-4D97-AF65-F5344CB8AC3E}">
        <p14:creationId xmlns:p14="http://schemas.microsoft.com/office/powerpoint/2010/main" val="517991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ECD89F-B5F5-4A67-9B2C-A463139BF9FF}"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C4B81-4DD0-4C33-BDC9-0716FB52DF41}" type="slidenum">
              <a:rPr lang="en-US" smtClean="0"/>
              <a:t>‹#›</a:t>
            </a:fld>
            <a:endParaRPr lang="en-US"/>
          </a:p>
        </p:txBody>
      </p:sp>
    </p:spTree>
    <p:extLst>
      <p:ext uri="{BB962C8B-B14F-4D97-AF65-F5344CB8AC3E}">
        <p14:creationId xmlns:p14="http://schemas.microsoft.com/office/powerpoint/2010/main" val="2992746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240" y="2084174"/>
            <a:ext cx="11653523"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16859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944395409"/>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685210645"/>
      </p:ext>
    </p:extLst>
  </p:cSld>
  <p:clrMapOvr>
    <a:masterClrMapping/>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4261263464"/>
      </p:ext>
    </p:extLst>
  </p:cSld>
  <p:clrMapOvr>
    <a:masterClrMapping/>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405742416"/>
      </p:ext>
    </p:extLst>
  </p:cSld>
  <p:clrMapOvr>
    <a:masterClrMapping/>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56683929"/>
      </p:ext>
    </p:extLst>
  </p:cSld>
  <p:clrMapOvr>
    <a:masterClrMapping/>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791894609"/>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25603930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ECD89F-B5F5-4A67-9B2C-A463139BF9FF}"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C4B81-4DD0-4C33-BDC9-0716FB52DF41}" type="slidenum">
              <a:rPr lang="en-US" smtClean="0"/>
              <a:t>‹#›</a:t>
            </a:fld>
            <a:endParaRPr lang="en-US"/>
          </a:p>
        </p:txBody>
      </p:sp>
    </p:spTree>
    <p:extLst>
      <p:ext uri="{BB962C8B-B14F-4D97-AF65-F5344CB8AC3E}">
        <p14:creationId xmlns:p14="http://schemas.microsoft.com/office/powerpoint/2010/main" val="606665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2295558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6953955"/>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25624207"/>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110185323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450802523"/>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4476640"/>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0509674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952324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090393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3414905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3ECD89F-B5F5-4A67-9B2C-A463139BF9FF}" type="datetimeFigureOut">
              <a:rPr lang="en-US" smtClean="0"/>
              <a:t>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C4B81-4DD0-4C33-BDC9-0716FB52DF41}" type="slidenum">
              <a:rPr lang="en-US" smtClean="0"/>
              <a:t>‹#›</a:t>
            </a:fld>
            <a:endParaRPr lang="en-US"/>
          </a:p>
        </p:txBody>
      </p:sp>
    </p:spTree>
    <p:extLst>
      <p:ext uri="{BB962C8B-B14F-4D97-AF65-F5344CB8AC3E}">
        <p14:creationId xmlns:p14="http://schemas.microsoft.com/office/powerpoint/2010/main" val="26507548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867932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780717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882737005"/>
      </p:ext>
    </p:extLst>
  </p:cSld>
  <p:clrMapOvr>
    <a:masterClrMapping/>
  </p:clrMapOvr>
  <p:transition>
    <p:fade/>
  </p:transition>
  <p:timing>
    <p:tnLst>
      <p:par>
        <p:cTn id="1" dur="indefinite" restart="never" nodeType="tmRoot"/>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31628301"/>
      </p:ext>
    </p:extLst>
  </p:cSld>
  <p:clrMapOvr>
    <a:masterClrMapping/>
  </p:clrMapOvr>
  <p:transition>
    <p:fade/>
  </p:transition>
  <p:timing>
    <p:tnLst>
      <p:par>
        <p:cTn id="1" dur="indefinite" restart="never" nodeType="tmRoot"/>
      </p:par>
    </p:tn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611511188"/>
      </p:ext>
    </p:extLst>
  </p:cSld>
  <p:clrMapOvr>
    <a:masterClrMapping/>
  </p:clrMapOvr>
  <p:transition>
    <p:fade/>
  </p:transition>
  <p:timing>
    <p:tnLst>
      <p:par>
        <p:cTn id="1" dur="indefinite" restart="never" nodeType="tmRoot"/>
      </p:par>
    </p:tn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038007525"/>
      </p:ext>
    </p:extLst>
  </p:cSld>
  <p:clrMapOvr>
    <a:masterClrMapping/>
  </p:clrMapOvr>
  <p:transition>
    <p:fade/>
  </p:transition>
  <p:timing>
    <p:tnLst>
      <p:par>
        <p:cTn id="1" dur="indefinite" restart="never"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1539645"/>
      </p:ext>
    </p:extLst>
  </p:cSld>
  <p:clrMapOvr>
    <a:masterClrMapping/>
  </p:clrMapOvr>
  <p:transition>
    <p:fade/>
  </p:transition>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4031106956"/>
      </p:ext>
    </p:extLst>
  </p:cSld>
  <p:clrMapOvr>
    <a:masterClrMapping/>
  </p:clrMapOvr>
  <p:transition>
    <p:fade/>
  </p:transition>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967590481"/>
      </p:ext>
    </p:extLst>
  </p:cSld>
  <p:clrMapOvr>
    <a:masterClrMapping/>
  </p:clrMapOvr>
  <p:transition>
    <p:fade/>
  </p:transition>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48669916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3ECD89F-B5F5-4A67-9B2C-A463139BF9FF}"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C4B81-4DD0-4C33-BDC9-0716FB52DF41}" type="slidenum">
              <a:rPr lang="en-US" smtClean="0"/>
              <a:t>‹#›</a:t>
            </a:fld>
            <a:endParaRPr lang="en-US"/>
          </a:p>
        </p:txBody>
      </p:sp>
    </p:spTree>
    <p:extLst>
      <p:ext uri="{BB962C8B-B14F-4D97-AF65-F5344CB8AC3E}">
        <p14:creationId xmlns:p14="http://schemas.microsoft.com/office/powerpoint/2010/main" val="22094064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23338400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1730897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1424641081"/>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smtClea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108147370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96259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95254"/>
          </a:xfrm>
          <a:prstGeom prst="rect">
            <a:avLst/>
          </a:prstGeo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1" y="2"/>
            <a:ext cx="12192000" cy="646042"/>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53949477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a:prstGeom prst="rect">
            <a:avLst/>
          </a:prstGeo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2897487257"/>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a:prstGeom prst="rect">
            <a:avLst/>
          </a:prstGeo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a:prstGeom prst="rect">
            <a:avLst/>
          </a:prstGeo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02960640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240" y="2084174"/>
            <a:ext cx="11653523"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237300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383642235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3ECD89F-B5F5-4A67-9B2C-A463139BF9FF}" type="datetimeFigureOut">
              <a:rPr lang="en-US" smtClean="0"/>
              <a:t>11/7/2015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5C4B81-4DD0-4C33-BDC9-0716FB52DF41}" type="slidenum">
              <a:rPr lang="en-US" smtClean="0"/>
              <a:t>‹#›</a:t>
            </a:fld>
            <a:endParaRPr lang="en-US"/>
          </a:p>
        </p:txBody>
      </p:sp>
    </p:spTree>
    <p:extLst>
      <p:ext uri="{BB962C8B-B14F-4D97-AF65-F5344CB8AC3E}">
        <p14:creationId xmlns:p14="http://schemas.microsoft.com/office/powerpoint/2010/main" val="3541573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93403840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8750480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191641508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947083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8700556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7276243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6483779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7327134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1715722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561493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3ECD89F-B5F5-4A67-9B2C-A463139BF9FF}" type="datetimeFigureOut">
              <a:rPr lang="en-US" smtClean="0"/>
              <a:t>11/7/2015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5C4B81-4DD0-4C33-BDC9-0716FB52DF41}" type="slidenum">
              <a:rPr lang="en-US" smtClean="0"/>
              <a:t>‹#›</a:t>
            </a:fld>
            <a:endParaRPr lang="en-US"/>
          </a:p>
        </p:txBody>
      </p:sp>
    </p:spTree>
    <p:extLst>
      <p:ext uri="{BB962C8B-B14F-4D97-AF65-F5344CB8AC3E}">
        <p14:creationId xmlns:p14="http://schemas.microsoft.com/office/powerpoint/2010/main" val="18990430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402940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7314286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4859247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067601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001616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47300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534634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158270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4702843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98792737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ECD89F-B5F5-4A67-9B2C-A463139BF9FF}" type="datetimeFigureOut">
              <a:rPr lang="en-US" smtClean="0"/>
              <a:t>11/7/2015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5C4B81-4DD0-4C33-BDC9-0716FB52DF41}" type="slidenum">
              <a:rPr lang="en-US" smtClean="0"/>
              <a:t>‹#›</a:t>
            </a:fld>
            <a:endParaRPr lang="en-US"/>
          </a:p>
        </p:txBody>
      </p:sp>
    </p:spTree>
    <p:extLst>
      <p:ext uri="{BB962C8B-B14F-4D97-AF65-F5344CB8AC3E}">
        <p14:creationId xmlns:p14="http://schemas.microsoft.com/office/powerpoint/2010/main" val="24797769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58523700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813844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49041389"/>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84954078"/>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150588445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207599294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41692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59082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374564"/>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08608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3ECD89F-B5F5-4A67-9B2C-A463139BF9FF}"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C4B81-4DD0-4C33-BDC9-0716FB52DF41}" type="slidenum">
              <a:rPr lang="en-US" smtClean="0"/>
              <a:t>‹#›</a:t>
            </a:fld>
            <a:endParaRPr lang="en-US"/>
          </a:p>
        </p:txBody>
      </p:sp>
    </p:spTree>
    <p:extLst>
      <p:ext uri="{BB962C8B-B14F-4D97-AF65-F5344CB8AC3E}">
        <p14:creationId xmlns:p14="http://schemas.microsoft.com/office/powerpoint/2010/main" val="6737242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48120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20354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184808"/>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028955"/>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p:spPr>
        <p:txBody>
          <a:bodyPr/>
          <a:lstStyle>
            <a:lvl1pPr>
              <a:defRPr sz="4705"/>
            </a:lvl1pPr>
          </a:lstStyle>
          <a:p>
            <a:r>
              <a:rPr lang="en-US" dirty="0" smtClean="0"/>
              <a:t>Click to edit master title style</a:t>
            </a:r>
            <a:endParaRPr lang="en-US" dirty="0"/>
          </a:p>
        </p:txBody>
      </p:sp>
    </p:spTree>
    <p:extLst>
      <p:ext uri="{BB962C8B-B14F-4D97-AF65-F5344CB8AC3E}">
        <p14:creationId xmlns:p14="http://schemas.microsoft.com/office/powerpoint/2010/main" val="972610576"/>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942342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3ECD89F-B5F5-4A67-9B2C-A463139BF9FF}" type="datetimeFigureOut">
              <a:rPr lang="en-US" smtClean="0"/>
              <a:t>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C4B81-4DD0-4C33-BDC9-0716FB52DF41}" type="slidenum">
              <a:rPr lang="en-US" smtClean="0"/>
              <a:t>‹#›</a:t>
            </a:fld>
            <a:endParaRPr lang="en-US"/>
          </a:p>
        </p:txBody>
      </p:sp>
    </p:spTree>
    <p:extLst>
      <p:ext uri="{BB962C8B-B14F-4D97-AF65-F5344CB8AC3E}">
        <p14:creationId xmlns:p14="http://schemas.microsoft.com/office/powerpoint/2010/main" val="617920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image" Target="../media/image2.png"/><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image" Target="../media/image1.pn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image" Target="../media/image12.png"/><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image" Target="../media/image11.png"/><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theme" Target="../theme/theme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ECD89F-B5F5-4A67-9B2C-A463139BF9FF}" type="datetimeFigureOut">
              <a:rPr lang="en-US" smtClean="0"/>
              <a:t>11/7/2015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5C4B81-4DD0-4C33-BDC9-0716FB52DF41}" type="slidenum">
              <a:rPr lang="en-US" smtClean="0"/>
              <a:t>‹#›</a:t>
            </a:fld>
            <a:endParaRPr lang="en-US"/>
          </a:p>
        </p:txBody>
      </p:sp>
    </p:spTree>
    <p:extLst>
      <p:ext uri="{BB962C8B-B14F-4D97-AF65-F5344CB8AC3E}">
        <p14:creationId xmlns:p14="http://schemas.microsoft.com/office/powerpoint/2010/main" val="4033272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3429583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8"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629188203"/>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9"/>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9"/>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9"/>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9"/>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9"/>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82.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a:t>
            </a:r>
            <a:r>
              <a:rPr lang="en-US" dirty="0" err="1" smtClean="0"/>
              <a:t>Cloudcamp</a:t>
            </a:r>
            <a:endParaRPr lang="en-US" dirty="0"/>
          </a:p>
        </p:txBody>
      </p:sp>
      <p:sp>
        <p:nvSpPr>
          <p:cNvPr id="3" name="Text Placeholder 2"/>
          <p:cNvSpPr>
            <a:spLocks noGrp="1"/>
          </p:cNvSpPr>
          <p:nvPr>
            <p:ph type="body" sz="quarter" idx="10"/>
          </p:nvPr>
        </p:nvSpPr>
        <p:spPr/>
        <p:txBody>
          <a:bodyPr/>
          <a:lstStyle/>
          <a:p>
            <a:r>
              <a:rPr lang="es-CO" dirty="0" smtClean="0"/>
              <a:t>Juan Pablo Giraldo</a:t>
            </a:r>
            <a:endParaRPr lang="en-US" dirty="0"/>
          </a:p>
        </p:txBody>
      </p:sp>
    </p:spTree>
    <p:extLst>
      <p:ext uri="{BB962C8B-B14F-4D97-AF65-F5344CB8AC3E}">
        <p14:creationId xmlns:p14="http://schemas.microsoft.com/office/powerpoint/2010/main" val="426448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000" dirty="0" smtClean="0"/>
              <a:t>El </a:t>
            </a:r>
            <a:r>
              <a:rPr lang="en-US" sz="6000" dirty="0" err="1" smtClean="0"/>
              <a:t>Repositorio</a:t>
            </a:r>
            <a:endParaRPr lang="en-US" sz="6000" dirty="0"/>
          </a:p>
        </p:txBody>
      </p:sp>
      <p:sp>
        <p:nvSpPr>
          <p:cNvPr id="2" name="Text Placeholder 1"/>
          <p:cNvSpPr>
            <a:spLocks noGrp="1"/>
          </p:cNvSpPr>
          <p:nvPr>
            <p:ph sz="quarter" idx="10"/>
          </p:nvPr>
        </p:nvSpPr>
        <p:spPr/>
        <p:txBody>
          <a:bodyPr/>
          <a:lstStyle/>
          <a:p>
            <a:pPr marL="0" indent="0">
              <a:buNone/>
            </a:pPr>
            <a:endParaRPr lang="es-CO" sz="5400" dirty="0" smtClean="0"/>
          </a:p>
          <a:p>
            <a:pPr marL="0" indent="0">
              <a:buNone/>
            </a:pPr>
            <a:endParaRPr lang="es-CO" sz="5400" dirty="0"/>
          </a:p>
          <a:p>
            <a:pPr marL="0" indent="0" algn="ctr">
              <a:buNone/>
            </a:pPr>
            <a:r>
              <a:rPr lang="en-US" sz="5400" dirty="0" smtClean="0"/>
              <a:t>github.com/</a:t>
            </a:r>
            <a:r>
              <a:rPr lang="en-US" sz="5400" dirty="0" smtClean="0">
                <a:solidFill>
                  <a:schemeClr val="accent6">
                    <a:lumMod val="40000"/>
                    <a:lumOff val="60000"/>
                  </a:schemeClr>
                </a:solidFill>
              </a:rPr>
              <a:t>Ninja-Labs</a:t>
            </a:r>
            <a:r>
              <a:rPr lang="en-US" sz="5400" dirty="0" smtClean="0"/>
              <a:t>/</a:t>
            </a:r>
            <a:r>
              <a:rPr lang="en-US" sz="5400" dirty="0" smtClean="0">
                <a:solidFill>
                  <a:schemeClr val="accent1">
                    <a:lumMod val="60000"/>
                    <a:lumOff val="40000"/>
                  </a:schemeClr>
                </a:solidFill>
              </a:rPr>
              <a:t>azure</a:t>
            </a:r>
          </a:p>
          <a:p>
            <a:pPr marL="0" indent="0" algn="ctr">
              <a:buNone/>
            </a:pPr>
            <a:r>
              <a:rPr lang="en-US" sz="5400" dirty="0" smtClean="0"/>
              <a:t>4. Application </a:t>
            </a:r>
            <a:r>
              <a:rPr lang="en-US" sz="5400" dirty="0" err="1" smtClean="0"/>
              <a:t>Insigths</a:t>
            </a:r>
            <a:r>
              <a:rPr lang="en-US" sz="5400" dirty="0" smtClean="0"/>
              <a:t> – HOL.A</a:t>
            </a:r>
            <a:endParaRPr lang="en-US" sz="5400" dirty="0"/>
          </a:p>
        </p:txBody>
      </p:sp>
    </p:spTree>
    <p:extLst>
      <p:ext uri="{BB962C8B-B14F-4D97-AF65-F5344CB8AC3E}">
        <p14:creationId xmlns:p14="http://schemas.microsoft.com/office/powerpoint/2010/main" val="364606709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
          <p:cNvGrpSpPr/>
          <p:nvPr/>
        </p:nvGrpSpPr>
        <p:grpSpPr>
          <a:xfrm>
            <a:off x="2234474" y="1372107"/>
            <a:ext cx="6005361" cy="4302920"/>
            <a:chOff x="2928419" y="1371524"/>
            <a:chExt cx="6007065" cy="4304141"/>
          </a:xfrm>
        </p:grpSpPr>
        <p:grpSp>
          <p:nvGrpSpPr>
            <p:cNvPr id="163" name="Group 2"/>
            <p:cNvGrpSpPr>
              <a:grpSpLocks noChangeAspect="1"/>
            </p:cNvGrpSpPr>
            <p:nvPr/>
          </p:nvGrpSpPr>
          <p:grpSpPr bwMode="auto">
            <a:xfrm>
              <a:off x="3209426" y="1999233"/>
              <a:ext cx="5587197" cy="3676432"/>
              <a:chOff x="1050" y="734"/>
              <a:chExt cx="5584" cy="3352"/>
            </a:xfrm>
            <a:solidFill>
              <a:schemeClr val="accent4"/>
            </a:solidFill>
            <a:effectLst>
              <a:outerShdw blurRad="63500" sx="102000" sy="102000" algn="ctr" rotWithShape="0">
                <a:prstClr val="black">
                  <a:alpha val="40000"/>
                </a:prstClr>
              </a:outerShdw>
            </a:effectLst>
          </p:grpSpPr>
          <p:sp>
            <p:nvSpPr>
              <p:cNvPr id="212" name="Freeform 239"/>
              <p:cNvSpPr>
                <a:spLocks noEditPoints="1"/>
              </p:cNvSpPr>
              <p:nvPr/>
            </p:nvSpPr>
            <p:spPr bwMode="auto">
              <a:xfrm>
                <a:off x="1050" y="734"/>
                <a:ext cx="5580" cy="3352"/>
              </a:xfrm>
              <a:custGeom>
                <a:avLst/>
                <a:gdLst>
                  <a:gd name="T0" fmla="*/ 650 w 1300"/>
                  <a:gd name="T1" fmla="*/ 0 h 780"/>
                  <a:gd name="T2" fmla="*/ 0 w 1300"/>
                  <a:gd name="T3" fmla="*/ 390 h 780"/>
                  <a:gd name="T4" fmla="*/ 650 w 1300"/>
                  <a:gd name="T5" fmla="*/ 780 h 780"/>
                  <a:gd name="T6" fmla="*/ 1300 w 1300"/>
                  <a:gd name="T7" fmla="*/ 390 h 780"/>
                  <a:gd name="T8" fmla="*/ 650 w 1300"/>
                  <a:gd name="T9" fmla="*/ 0 h 780"/>
                  <a:gd name="T10" fmla="*/ 650 w 1300"/>
                  <a:gd name="T11" fmla="*/ 761 h 780"/>
                  <a:gd name="T12" fmla="*/ 14 w 1300"/>
                  <a:gd name="T13" fmla="*/ 390 h 780"/>
                  <a:gd name="T14" fmla="*/ 650 w 1300"/>
                  <a:gd name="T15" fmla="*/ 20 h 780"/>
                  <a:gd name="T16" fmla="*/ 1285 w 1300"/>
                  <a:gd name="T17" fmla="*/ 390 h 780"/>
                  <a:gd name="T18" fmla="*/ 650 w 1300"/>
                  <a:gd name="T19" fmla="*/ 7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0" h="780">
                    <a:moveTo>
                      <a:pt x="650" y="0"/>
                    </a:moveTo>
                    <a:cubicBezTo>
                      <a:pt x="291" y="0"/>
                      <a:pt x="0" y="175"/>
                      <a:pt x="0" y="390"/>
                    </a:cubicBezTo>
                    <a:cubicBezTo>
                      <a:pt x="0" y="606"/>
                      <a:pt x="291" y="780"/>
                      <a:pt x="650" y="780"/>
                    </a:cubicBezTo>
                    <a:cubicBezTo>
                      <a:pt x="1009" y="780"/>
                      <a:pt x="1300" y="606"/>
                      <a:pt x="1300" y="390"/>
                    </a:cubicBezTo>
                    <a:cubicBezTo>
                      <a:pt x="1300" y="175"/>
                      <a:pt x="1009" y="0"/>
                      <a:pt x="650" y="0"/>
                    </a:cubicBezTo>
                    <a:close/>
                    <a:moveTo>
                      <a:pt x="650" y="761"/>
                    </a:moveTo>
                    <a:cubicBezTo>
                      <a:pt x="299" y="761"/>
                      <a:pt x="14" y="595"/>
                      <a:pt x="14" y="390"/>
                    </a:cubicBezTo>
                    <a:cubicBezTo>
                      <a:pt x="14" y="186"/>
                      <a:pt x="299" y="20"/>
                      <a:pt x="650" y="20"/>
                    </a:cubicBezTo>
                    <a:cubicBezTo>
                      <a:pt x="1001" y="20"/>
                      <a:pt x="1285" y="186"/>
                      <a:pt x="1285" y="390"/>
                    </a:cubicBezTo>
                    <a:cubicBezTo>
                      <a:pt x="1285" y="595"/>
                      <a:pt x="1001" y="761"/>
                      <a:pt x="650" y="7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213" name="Freeform 240"/>
              <p:cNvSpPr>
                <a:spLocks noEditPoints="1"/>
              </p:cNvSpPr>
              <p:nvPr/>
            </p:nvSpPr>
            <p:spPr bwMode="auto">
              <a:xfrm>
                <a:off x="1050" y="1614"/>
                <a:ext cx="1854" cy="1633"/>
              </a:xfrm>
              <a:custGeom>
                <a:avLst/>
                <a:gdLst>
                  <a:gd name="T0" fmla="*/ 216 w 432"/>
                  <a:gd name="T1" fmla="*/ 0 h 432"/>
                  <a:gd name="T2" fmla="*/ 0 w 432"/>
                  <a:gd name="T3" fmla="*/ 216 h 432"/>
                  <a:gd name="T4" fmla="*/ 216 w 432"/>
                  <a:gd name="T5" fmla="*/ 432 h 432"/>
                  <a:gd name="T6" fmla="*/ 432 w 432"/>
                  <a:gd name="T7" fmla="*/ 216 h 432"/>
                  <a:gd name="T8" fmla="*/ 216 w 432"/>
                  <a:gd name="T9" fmla="*/ 0 h 432"/>
                  <a:gd name="T10" fmla="*/ 216 w 432"/>
                  <a:gd name="T11" fmla="*/ 415 h 432"/>
                  <a:gd name="T12" fmla="*/ 17 w 432"/>
                  <a:gd name="T13" fmla="*/ 216 h 432"/>
                  <a:gd name="T14" fmla="*/ 216 w 432"/>
                  <a:gd name="T15" fmla="*/ 18 h 432"/>
                  <a:gd name="T16" fmla="*/ 414 w 432"/>
                  <a:gd name="T17" fmla="*/ 216 h 432"/>
                  <a:gd name="T18" fmla="*/ 216 w 432"/>
                  <a:gd name="T19" fmla="*/ 41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216" y="415"/>
                    </a:moveTo>
                    <a:cubicBezTo>
                      <a:pt x="106" y="415"/>
                      <a:pt x="17" y="326"/>
                      <a:pt x="17" y="216"/>
                    </a:cubicBezTo>
                    <a:cubicBezTo>
                      <a:pt x="17" y="106"/>
                      <a:pt x="106" y="18"/>
                      <a:pt x="216" y="18"/>
                    </a:cubicBezTo>
                    <a:cubicBezTo>
                      <a:pt x="326" y="18"/>
                      <a:pt x="414" y="106"/>
                      <a:pt x="414" y="216"/>
                    </a:cubicBezTo>
                    <a:cubicBezTo>
                      <a:pt x="414" y="326"/>
                      <a:pt x="326" y="415"/>
                      <a:pt x="216" y="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214" name="Freeform 241"/>
              <p:cNvSpPr>
                <a:spLocks noEditPoints="1"/>
              </p:cNvSpPr>
              <p:nvPr/>
            </p:nvSpPr>
            <p:spPr bwMode="auto">
              <a:xfrm>
                <a:off x="4857" y="1622"/>
                <a:ext cx="1777" cy="1604"/>
              </a:xfrm>
              <a:custGeom>
                <a:avLst/>
                <a:gdLst>
                  <a:gd name="T0" fmla="*/ 216 w 432"/>
                  <a:gd name="T1" fmla="*/ 0 h 432"/>
                  <a:gd name="T2" fmla="*/ 0 w 432"/>
                  <a:gd name="T3" fmla="*/ 216 h 432"/>
                  <a:gd name="T4" fmla="*/ 216 w 432"/>
                  <a:gd name="T5" fmla="*/ 432 h 432"/>
                  <a:gd name="T6" fmla="*/ 432 w 432"/>
                  <a:gd name="T7" fmla="*/ 216 h 432"/>
                  <a:gd name="T8" fmla="*/ 216 w 432"/>
                  <a:gd name="T9" fmla="*/ 0 h 432"/>
                  <a:gd name="T10" fmla="*/ 216 w 432"/>
                  <a:gd name="T11" fmla="*/ 415 h 432"/>
                  <a:gd name="T12" fmla="*/ 17 w 432"/>
                  <a:gd name="T13" fmla="*/ 216 h 432"/>
                  <a:gd name="T14" fmla="*/ 216 w 432"/>
                  <a:gd name="T15" fmla="*/ 18 h 432"/>
                  <a:gd name="T16" fmla="*/ 414 w 432"/>
                  <a:gd name="T17" fmla="*/ 216 h 432"/>
                  <a:gd name="T18" fmla="*/ 216 w 432"/>
                  <a:gd name="T19" fmla="*/ 41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216" y="415"/>
                    </a:moveTo>
                    <a:cubicBezTo>
                      <a:pt x="106" y="415"/>
                      <a:pt x="17" y="326"/>
                      <a:pt x="17" y="216"/>
                    </a:cubicBezTo>
                    <a:cubicBezTo>
                      <a:pt x="17" y="106"/>
                      <a:pt x="106" y="18"/>
                      <a:pt x="216" y="18"/>
                    </a:cubicBezTo>
                    <a:cubicBezTo>
                      <a:pt x="326" y="18"/>
                      <a:pt x="414" y="106"/>
                      <a:pt x="414" y="216"/>
                    </a:cubicBezTo>
                    <a:cubicBezTo>
                      <a:pt x="414" y="326"/>
                      <a:pt x="326" y="415"/>
                      <a:pt x="216" y="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grpSp>
        <p:grpSp>
          <p:nvGrpSpPr>
            <p:cNvPr id="164" name="Group 3"/>
            <p:cNvGrpSpPr/>
            <p:nvPr/>
          </p:nvGrpSpPr>
          <p:grpSpPr>
            <a:xfrm rot="10800000">
              <a:off x="3066564" y="3899949"/>
              <a:ext cx="380886" cy="198444"/>
              <a:chOff x="1473341" y="3774232"/>
              <a:chExt cx="480262" cy="292168"/>
            </a:xfrm>
          </p:grpSpPr>
          <p:sp>
            <p:nvSpPr>
              <p:cNvPr id="210" name="Isosceles Triangle 237"/>
              <p:cNvSpPr/>
              <p:nvPr/>
            </p:nvSpPr>
            <p:spPr bwMode="auto">
              <a:xfrm>
                <a:off x="1473341" y="3774232"/>
                <a:ext cx="480262" cy="29106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sp>
            <p:nvSpPr>
              <p:cNvPr id="211" name="Isosceles Triangle 238"/>
              <p:cNvSpPr/>
              <p:nvPr/>
            </p:nvSpPr>
            <p:spPr bwMode="auto">
              <a:xfrm>
                <a:off x="1512304" y="3822560"/>
                <a:ext cx="402336" cy="243840"/>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grpSp>
        <p:grpSp>
          <p:nvGrpSpPr>
            <p:cNvPr id="165" name="Group 4"/>
            <p:cNvGrpSpPr/>
            <p:nvPr/>
          </p:nvGrpSpPr>
          <p:grpSpPr>
            <a:xfrm>
              <a:off x="8563267" y="3615748"/>
              <a:ext cx="372217" cy="191883"/>
              <a:chOff x="1473341" y="3774232"/>
              <a:chExt cx="480262" cy="292168"/>
            </a:xfrm>
          </p:grpSpPr>
          <p:sp>
            <p:nvSpPr>
              <p:cNvPr id="208" name="Isosceles Triangle 235"/>
              <p:cNvSpPr/>
              <p:nvPr/>
            </p:nvSpPr>
            <p:spPr bwMode="auto">
              <a:xfrm>
                <a:off x="1473341" y="3774232"/>
                <a:ext cx="480262" cy="29106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sp>
            <p:nvSpPr>
              <p:cNvPr id="209" name="Isosceles Triangle 236"/>
              <p:cNvSpPr/>
              <p:nvPr/>
            </p:nvSpPr>
            <p:spPr bwMode="auto">
              <a:xfrm>
                <a:off x="1512304" y="3822560"/>
                <a:ext cx="402336" cy="243840"/>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grpSp>
        <p:grpSp>
          <p:nvGrpSpPr>
            <p:cNvPr id="166" name="Group 8"/>
            <p:cNvGrpSpPr/>
            <p:nvPr/>
          </p:nvGrpSpPr>
          <p:grpSpPr>
            <a:xfrm rot="16200000">
              <a:off x="7728728" y="2915804"/>
              <a:ext cx="351453" cy="209987"/>
              <a:chOff x="1473341" y="3774232"/>
              <a:chExt cx="480262" cy="292168"/>
            </a:xfrm>
          </p:grpSpPr>
          <p:sp>
            <p:nvSpPr>
              <p:cNvPr id="206" name="Isosceles Triangle 233"/>
              <p:cNvSpPr/>
              <p:nvPr/>
            </p:nvSpPr>
            <p:spPr bwMode="auto">
              <a:xfrm>
                <a:off x="1473341" y="3774232"/>
                <a:ext cx="480262" cy="29106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sp>
            <p:nvSpPr>
              <p:cNvPr id="207" name="Isosceles Triangle 234"/>
              <p:cNvSpPr/>
              <p:nvPr/>
            </p:nvSpPr>
            <p:spPr bwMode="auto">
              <a:xfrm>
                <a:off x="1512304" y="3822560"/>
                <a:ext cx="402336" cy="243840"/>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grpSp>
        <p:grpSp>
          <p:nvGrpSpPr>
            <p:cNvPr id="167" name="Group 10"/>
            <p:cNvGrpSpPr/>
            <p:nvPr/>
          </p:nvGrpSpPr>
          <p:grpSpPr>
            <a:xfrm rot="5400000">
              <a:off x="4159611" y="4592881"/>
              <a:ext cx="320114" cy="197965"/>
              <a:chOff x="1473341" y="3774232"/>
              <a:chExt cx="480262" cy="292168"/>
            </a:xfrm>
          </p:grpSpPr>
          <p:sp>
            <p:nvSpPr>
              <p:cNvPr id="204" name="Isosceles Triangle 231"/>
              <p:cNvSpPr/>
              <p:nvPr/>
            </p:nvSpPr>
            <p:spPr bwMode="auto">
              <a:xfrm>
                <a:off x="1473341" y="3774232"/>
                <a:ext cx="480262" cy="29106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sp>
            <p:nvSpPr>
              <p:cNvPr id="205" name="Isosceles Triangle 232"/>
              <p:cNvSpPr/>
              <p:nvPr/>
            </p:nvSpPr>
            <p:spPr bwMode="auto">
              <a:xfrm>
                <a:off x="1512304" y="3822560"/>
                <a:ext cx="402336" cy="243840"/>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grpSp>
        <p:sp>
          <p:nvSpPr>
            <p:cNvPr id="171" name="TextBox 61"/>
            <p:cNvSpPr txBox="1"/>
            <p:nvPr/>
          </p:nvSpPr>
          <p:spPr>
            <a:xfrm>
              <a:off x="7353908" y="3669909"/>
              <a:ext cx="1212453" cy="30786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000" kern="0" dirty="0">
                  <a:solidFill>
                    <a:srgbClr val="FFFFFF"/>
                  </a:solidFill>
                  <a:latin typeface="Segoe UI Light"/>
                </a:rPr>
                <a:t>Production</a:t>
              </a:r>
            </a:p>
          </p:txBody>
        </p:sp>
        <p:sp>
          <p:nvSpPr>
            <p:cNvPr id="172" name="TextBox 62"/>
            <p:cNvSpPr txBox="1"/>
            <p:nvPr/>
          </p:nvSpPr>
          <p:spPr>
            <a:xfrm>
              <a:off x="2928419" y="3644283"/>
              <a:ext cx="2571021" cy="30786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2000" kern="0" dirty="0">
                  <a:solidFill>
                    <a:srgbClr val="FFFFFF"/>
                  </a:solidFill>
                  <a:latin typeface="Segoe UI Light"/>
                </a:rPr>
                <a:t>Development </a:t>
              </a:r>
            </a:p>
          </p:txBody>
        </p:sp>
        <p:grpSp>
          <p:nvGrpSpPr>
            <p:cNvPr id="178" name="Group 13"/>
            <p:cNvGrpSpPr/>
            <p:nvPr/>
          </p:nvGrpSpPr>
          <p:grpSpPr>
            <a:xfrm>
              <a:off x="5058949" y="3599494"/>
              <a:ext cx="1912939" cy="458266"/>
              <a:chOff x="4662521" y="3822551"/>
              <a:chExt cx="2867552" cy="480263"/>
            </a:xfrm>
            <a:effectLst>
              <a:outerShdw blurRad="63500" sx="102000" sy="102000" algn="ctr" rotWithShape="0">
                <a:prstClr val="black">
                  <a:alpha val="40000"/>
                </a:prstClr>
              </a:outerShdw>
            </a:effectLst>
          </p:grpSpPr>
          <p:sp>
            <p:nvSpPr>
              <p:cNvPr id="187" name="Rectangle 224"/>
              <p:cNvSpPr/>
              <p:nvPr/>
            </p:nvSpPr>
            <p:spPr bwMode="auto">
              <a:xfrm>
                <a:off x="4953297" y="4002478"/>
                <a:ext cx="2286000" cy="1204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grpSp>
            <p:nvGrpSpPr>
              <p:cNvPr id="188" name="Group 225"/>
              <p:cNvGrpSpPr/>
              <p:nvPr/>
            </p:nvGrpSpPr>
            <p:grpSpPr>
              <a:xfrm rot="16200000">
                <a:off x="4568474" y="3916599"/>
                <a:ext cx="480262" cy="292168"/>
                <a:chOff x="1473341" y="3774232"/>
                <a:chExt cx="480262" cy="292168"/>
              </a:xfrm>
            </p:grpSpPr>
            <p:sp>
              <p:nvSpPr>
                <p:cNvPr id="192" name="Isosceles Triangle 229"/>
                <p:cNvSpPr/>
                <p:nvPr/>
              </p:nvSpPr>
              <p:spPr bwMode="auto">
                <a:xfrm>
                  <a:off x="1473341" y="3774232"/>
                  <a:ext cx="480262" cy="29106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sp>
              <p:nvSpPr>
                <p:cNvPr id="193" name="Isosceles Triangle 230"/>
                <p:cNvSpPr/>
                <p:nvPr/>
              </p:nvSpPr>
              <p:spPr bwMode="auto">
                <a:xfrm>
                  <a:off x="1512304" y="3822560"/>
                  <a:ext cx="402336" cy="243840"/>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grpSp>
          <p:grpSp>
            <p:nvGrpSpPr>
              <p:cNvPr id="189" name="Group 226"/>
              <p:cNvGrpSpPr/>
              <p:nvPr/>
            </p:nvGrpSpPr>
            <p:grpSpPr>
              <a:xfrm rot="5400000">
                <a:off x="7143858" y="3916598"/>
                <a:ext cx="480262" cy="292168"/>
                <a:chOff x="1473341" y="3774232"/>
                <a:chExt cx="480262" cy="292168"/>
              </a:xfrm>
            </p:grpSpPr>
            <p:sp>
              <p:nvSpPr>
                <p:cNvPr id="190" name="Isosceles Triangle 227"/>
                <p:cNvSpPr/>
                <p:nvPr/>
              </p:nvSpPr>
              <p:spPr bwMode="auto">
                <a:xfrm>
                  <a:off x="1473341" y="3774232"/>
                  <a:ext cx="480262" cy="29106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sp>
              <p:nvSpPr>
                <p:cNvPr id="191" name="Isosceles Triangle 228"/>
                <p:cNvSpPr/>
                <p:nvPr/>
              </p:nvSpPr>
              <p:spPr bwMode="auto">
                <a:xfrm>
                  <a:off x="1512304" y="3822560"/>
                  <a:ext cx="402336" cy="243840"/>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grpSp>
        </p:grpSp>
        <p:sp>
          <p:nvSpPr>
            <p:cNvPr id="179" name="TextBox 93"/>
            <p:cNvSpPr txBox="1"/>
            <p:nvPr/>
          </p:nvSpPr>
          <p:spPr>
            <a:xfrm>
              <a:off x="5366334" y="3944977"/>
              <a:ext cx="1303612" cy="277078"/>
            </a:xfrm>
            <a:prstGeom prst="rect">
              <a:avLst/>
            </a:prstGeom>
            <a:noFill/>
          </p:spPr>
          <p:txBody>
            <a:bodyPr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kern="0" dirty="0">
                  <a:solidFill>
                    <a:srgbClr val="FFFFFF"/>
                  </a:solidFill>
                  <a:latin typeface="Segoe UI Light"/>
                </a:rPr>
                <a:t>Collaboration</a:t>
              </a:r>
            </a:p>
          </p:txBody>
        </p:sp>
        <p:grpSp>
          <p:nvGrpSpPr>
            <p:cNvPr id="180" name="Group 15"/>
            <p:cNvGrpSpPr>
              <a:grpSpLocks noChangeAspect="1"/>
            </p:cNvGrpSpPr>
            <p:nvPr/>
          </p:nvGrpSpPr>
          <p:grpSpPr bwMode="auto">
            <a:xfrm>
              <a:off x="5591969" y="3107135"/>
              <a:ext cx="715432" cy="613687"/>
              <a:chOff x="7349" y="-2816"/>
              <a:chExt cx="661" cy="567"/>
            </a:xfrm>
            <a:solidFill>
              <a:schemeClr val="bg1">
                <a:lumMod val="50000"/>
              </a:schemeClr>
            </a:solidFill>
          </p:grpSpPr>
          <p:sp>
            <p:nvSpPr>
              <p:cNvPr id="181" name="Freeform 26"/>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2"/>
                <a:endParaRPr lang="en-US" sz="1700" dirty="0">
                  <a:solidFill>
                    <a:srgbClr val="FFFFFF"/>
                  </a:solidFill>
                </a:endParaRPr>
              </a:p>
            </p:txBody>
          </p:sp>
          <p:sp>
            <p:nvSpPr>
              <p:cNvPr id="182" name="Oval 27"/>
              <p:cNvSpPr>
                <a:spLocks noChangeArrowheads="1"/>
              </p:cNvSpPr>
              <p:nvPr/>
            </p:nvSpPr>
            <p:spPr bwMode="auto">
              <a:xfrm>
                <a:off x="7616" y="-2816"/>
                <a:ext cx="127" cy="128"/>
              </a:xfrm>
              <a:prstGeom prst="ellipse">
                <a:avLst/>
              </a:pr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2"/>
                <a:endParaRPr lang="en-US" sz="1700" dirty="0">
                  <a:solidFill>
                    <a:srgbClr val="FFFFFF"/>
                  </a:solidFill>
                </a:endParaRPr>
              </a:p>
            </p:txBody>
          </p:sp>
          <p:sp>
            <p:nvSpPr>
              <p:cNvPr id="183" name="Freeform 28"/>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2"/>
                <a:endParaRPr lang="en-US" sz="1700" dirty="0">
                  <a:solidFill>
                    <a:srgbClr val="FFFFFF"/>
                  </a:solidFill>
                </a:endParaRPr>
              </a:p>
            </p:txBody>
          </p:sp>
          <p:sp>
            <p:nvSpPr>
              <p:cNvPr id="184" name="Oval 29"/>
              <p:cNvSpPr>
                <a:spLocks noChangeArrowheads="1"/>
              </p:cNvSpPr>
              <p:nvPr/>
            </p:nvSpPr>
            <p:spPr bwMode="auto">
              <a:xfrm>
                <a:off x="7866" y="-2780"/>
                <a:ext cx="109" cy="108"/>
              </a:xfrm>
              <a:prstGeom prst="ellipse">
                <a:avLst/>
              </a:pr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2"/>
                <a:endParaRPr lang="en-US" sz="1700" dirty="0">
                  <a:solidFill>
                    <a:srgbClr val="FFFFFF"/>
                  </a:solidFill>
                </a:endParaRPr>
              </a:p>
            </p:txBody>
          </p:sp>
          <p:sp>
            <p:nvSpPr>
              <p:cNvPr id="185" name="Freeform 30"/>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2"/>
                <a:endParaRPr lang="en-US" sz="1700" dirty="0">
                  <a:solidFill>
                    <a:srgbClr val="FFFFFF"/>
                  </a:solidFill>
                </a:endParaRPr>
              </a:p>
            </p:txBody>
          </p:sp>
          <p:sp>
            <p:nvSpPr>
              <p:cNvPr id="186" name="Oval 223"/>
              <p:cNvSpPr>
                <a:spLocks noChangeArrowheads="1"/>
              </p:cNvSpPr>
              <p:nvPr/>
            </p:nvSpPr>
            <p:spPr bwMode="auto">
              <a:xfrm>
                <a:off x="7384" y="-2780"/>
                <a:ext cx="109" cy="108"/>
              </a:xfrm>
              <a:prstGeom prst="ellipse">
                <a:avLst/>
              </a:pr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2"/>
                <a:endParaRPr lang="en-US" sz="1700" dirty="0">
                  <a:solidFill>
                    <a:srgbClr val="FFFFFF"/>
                  </a:solidFill>
                </a:endParaRPr>
              </a:p>
            </p:txBody>
          </p:sp>
        </p:grpSp>
        <p:sp>
          <p:nvSpPr>
            <p:cNvPr id="168" name="Rectangle 17"/>
            <p:cNvSpPr/>
            <p:nvPr/>
          </p:nvSpPr>
          <p:spPr bwMode="auto">
            <a:xfrm>
              <a:off x="4443602" y="1704040"/>
              <a:ext cx="1571816" cy="942263"/>
            </a:xfrm>
            <a:custGeom>
              <a:avLst/>
              <a:gdLst>
                <a:gd name="connsiteX0" fmla="*/ 0 w 2565727"/>
                <a:gd name="connsiteY0" fmla="*/ 0 h 967389"/>
                <a:gd name="connsiteX1" fmla="*/ 2565727 w 2565727"/>
                <a:gd name="connsiteY1" fmla="*/ 0 h 967389"/>
                <a:gd name="connsiteX2" fmla="*/ 2565727 w 2565727"/>
                <a:gd name="connsiteY2" fmla="*/ 967389 h 967389"/>
                <a:gd name="connsiteX3" fmla="*/ 0 w 2565727"/>
                <a:gd name="connsiteY3" fmla="*/ 967389 h 967389"/>
                <a:gd name="connsiteX4" fmla="*/ 0 w 2565727"/>
                <a:gd name="connsiteY4" fmla="*/ 0 h 967389"/>
                <a:gd name="connsiteX0" fmla="*/ 0 w 2565727"/>
                <a:gd name="connsiteY0" fmla="*/ 0 h 1016157"/>
                <a:gd name="connsiteX1" fmla="*/ 2565727 w 2565727"/>
                <a:gd name="connsiteY1" fmla="*/ 0 h 1016157"/>
                <a:gd name="connsiteX2" fmla="*/ 2565727 w 2565727"/>
                <a:gd name="connsiteY2" fmla="*/ 967389 h 1016157"/>
                <a:gd name="connsiteX3" fmla="*/ 182880 w 2565727"/>
                <a:gd name="connsiteY3" fmla="*/ 1016157 h 1016157"/>
                <a:gd name="connsiteX4" fmla="*/ 0 w 2565727"/>
                <a:gd name="connsiteY4" fmla="*/ 0 h 1016157"/>
                <a:gd name="connsiteX0" fmla="*/ 0 w 3089983"/>
                <a:gd name="connsiteY0" fmla="*/ 463296 h 1016157"/>
                <a:gd name="connsiteX1" fmla="*/ 3089983 w 3089983"/>
                <a:gd name="connsiteY1" fmla="*/ 0 h 1016157"/>
                <a:gd name="connsiteX2" fmla="*/ 3089983 w 3089983"/>
                <a:gd name="connsiteY2" fmla="*/ 967389 h 1016157"/>
                <a:gd name="connsiteX3" fmla="*/ 707136 w 3089983"/>
                <a:gd name="connsiteY3" fmla="*/ 1016157 h 1016157"/>
                <a:gd name="connsiteX4" fmla="*/ 0 w 3089983"/>
                <a:gd name="connsiteY4" fmla="*/ 463296 h 1016157"/>
                <a:gd name="connsiteX0" fmla="*/ 0 w 3089983"/>
                <a:gd name="connsiteY0" fmla="*/ 463296 h 1077117"/>
                <a:gd name="connsiteX1" fmla="*/ 3089983 w 3089983"/>
                <a:gd name="connsiteY1" fmla="*/ 0 h 1077117"/>
                <a:gd name="connsiteX2" fmla="*/ 3089983 w 3089983"/>
                <a:gd name="connsiteY2" fmla="*/ 967389 h 1077117"/>
                <a:gd name="connsiteX3" fmla="*/ 609600 w 3089983"/>
                <a:gd name="connsiteY3" fmla="*/ 1077117 h 1077117"/>
                <a:gd name="connsiteX4" fmla="*/ 0 w 3089983"/>
                <a:gd name="connsiteY4" fmla="*/ 463296 h 1077117"/>
                <a:gd name="connsiteX0" fmla="*/ 0 w 2980255"/>
                <a:gd name="connsiteY0" fmla="*/ 463296 h 1077117"/>
                <a:gd name="connsiteX1" fmla="*/ 2980255 w 2980255"/>
                <a:gd name="connsiteY1" fmla="*/ 0 h 1077117"/>
                <a:gd name="connsiteX2" fmla="*/ 2980255 w 2980255"/>
                <a:gd name="connsiteY2" fmla="*/ 967389 h 1077117"/>
                <a:gd name="connsiteX3" fmla="*/ 499872 w 2980255"/>
                <a:gd name="connsiteY3" fmla="*/ 1077117 h 1077117"/>
                <a:gd name="connsiteX4" fmla="*/ 0 w 2980255"/>
                <a:gd name="connsiteY4" fmla="*/ 463296 h 1077117"/>
                <a:gd name="connsiteX0" fmla="*/ 280416 w 2480383"/>
                <a:gd name="connsiteY0" fmla="*/ 365760 h 1077117"/>
                <a:gd name="connsiteX1" fmla="*/ 2480383 w 2480383"/>
                <a:gd name="connsiteY1" fmla="*/ 0 h 1077117"/>
                <a:gd name="connsiteX2" fmla="*/ 2480383 w 2480383"/>
                <a:gd name="connsiteY2" fmla="*/ 967389 h 1077117"/>
                <a:gd name="connsiteX3" fmla="*/ 0 w 2480383"/>
                <a:gd name="connsiteY3" fmla="*/ 1077117 h 1077117"/>
                <a:gd name="connsiteX4" fmla="*/ 280416 w 2480383"/>
                <a:gd name="connsiteY4" fmla="*/ 365760 h 1077117"/>
                <a:gd name="connsiteX0" fmla="*/ 0 w 2199967"/>
                <a:gd name="connsiteY0" fmla="*/ 365760 h 1101501"/>
                <a:gd name="connsiteX1" fmla="*/ 2199967 w 2199967"/>
                <a:gd name="connsiteY1" fmla="*/ 0 h 1101501"/>
                <a:gd name="connsiteX2" fmla="*/ 2199967 w 2199967"/>
                <a:gd name="connsiteY2" fmla="*/ 967389 h 1101501"/>
                <a:gd name="connsiteX3" fmla="*/ 97536 w 2199967"/>
                <a:gd name="connsiteY3" fmla="*/ 1101501 h 1101501"/>
                <a:gd name="connsiteX4" fmla="*/ 0 w 2199967"/>
                <a:gd name="connsiteY4" fmla="*/ 365760 h 1101501"/>
                <a:gd name="connsiteX0" fmla="*/ 0 w 2199967"/>
                <a:gd name="connsiteY0" fmla="*/ 365760 h 1089309"/>
                <a:gd name="connsiteX1" fmla="*/ 2199967 w 2199967"/>
                <a:gd name="connsiteY1" fmla="*/ 0 h 1089309"/>
                <a:gd name="connsiteX2" fmla="*/ 2199967 w 2199967"/>
                <a:gd name="connsiteY2" fmla="*/ 967389 h 1089309"/>
                <a:gd name="connsiteX3" fmla="*/ 158496 w 2199967"/>
                <a:gd name="connsiteY3" fmla="*/ 1089309 h 1089309"/>
                <a:gd name="connsiteX4" fmla="*/ 0 w 2199967"/>
                <a:gd name="connsiteY4" fmla="*/ 365760 h 1089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67" h="1089309">
                  <a:moveTo>
                    <a:pt x="0" y="365760"/>
                  </a:moveTo>
                  <a:lnTo>
                    <a:pt x="2199967" y="0"/>
                  </a:lnTo>
                  <a:lnTo>
                    <a:pt x="2199967" y="967389"/>
                  </a:lnTo>
                  <a:lnTo>
                    <a:pt x="158496" y="1089309"/>
                  </a:lnTo>
                  <a:lnTo>
                    <a:pt x="0" y="365760"/>
                  </a:lnTo>
                  <a:close/>
                </a:path>
              </a:pathLst>
            </a:cu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sp>
          <p:nvSpPr>
            <p:cNvPr id="255" name="Rectangle 17"/>
            <p:cNvSpPr/>
            <p:nvPr/>
          </p:nvSpPr>
          <p:spPr bwMode="auto">
            <a:xfrm>
              <a:off x="4515071" y="1680941"/>
              <a:ext cx="1418203" cy="942263"/>
            </a:xfrm>
            <a:custGeom>
              <a:avLst/>
              <a:gdLst>
                <a:gd name="connsiteX0" fmla="*/ 0 w 2565727"/>
                <a:gd name="connsiteY0" fmla="*/ 0 h 967389"/>
                <a:gd name="connsiteX1" fmla="*/ 2565727 w 2565727"/>
                <a:gd name="connsiteY1" fmla="*/ 0 h 967389"/>
                <a:gd name="connsiteX2" fmla="*/ 2565727 w 2565727"/>
                <a:gd name="connsiteY2" fmla="*/ 967389 h 967389"/>
                <a:gd name="connsiteX3" fmla="*/ 0 w 2565727"/>
                <a:gd name="connsiteY3" fmla="*/ 967389 h 967389"/>
                <a:gd name="connsiteX4" fmla="*/ 0 w 2565727"/>
                <a:gd name="connsiteY4" fmla="*/ 0 h 967389"/>
                <a:gd name="connsiteX0" fmla="*/ 0 w 2565727"/>
                <a:gd name="connsiteY0" fmla="*/ 0 h 1016157"/>
                <a:gd name="connsiteX1" fmla="*/ 2565727 w 2565727"/>
                <a:gd name="connsiteY1" fmla="*/ 0 h 1016157"/>
                <a:gd name="connsiteX2" fmla="*/ 2565727 w 2565727"/>
                <a:gd name="connsiteY2" fmla="*/ 967389 h 1016157"/>
                <a:gd name="connsiteX3" fmla="*/ 182880 w 2565727"/>
                <a:gd name="connsiteY3" fmla="*/ 1016157 h 1016157"/>
                <a:gd name="connsiteX4" fmla="*/ 0 w 2565727"/>
                <a:gd name="connsiteY4" fmla="*/ 0 h 1016157"/>
                <a:gd name="connsiteX0" fmla="*/ 0 w 3089983"/>
                <a:gd name="connsiteY0" fmla="*/ 463296 h 1016157"/>
                <a:gd name="connsiteX1" fmla="*/ 3089983 w 3089983"/>
                <a:gd name="connsiteY1" fmla="*/ 0 h 1016157"/>
                <a:gd name="connsiteX2" fmla="*/ 3089983 w 3089983"/>
                <a:gd name="connsiteY2" fmla="*/ 967389 h 1016157"/>
                <a:gd name="connsiteX3" fmla="*/ 707136 w 3089983"/>
                <a:gd name="connsiteY3" fmla="*/ 1016157 h 1016157"/>
                <a:gd name="connsiteX4" fmla="*/ 0 w 3089983"/>
                <a:gd name="connsiteY4" fmla="*/ 463296 h 1016157"/>
                <a:gd name="connsiteX0" fmla="*/ 0 w 3089983"/>
                <a:gd name="connsiteY0" fmla="*/ 463296 h 1077117"/>
                <a:gd name="connsiteX1" fmla="*/ 3089983 w 3089983"/>
                <a:gd name="connsiteY1" fmla="*/ 0 h 1077117"/>
                <a:gd name="connsiteX2" fmla="*/ 3089983 w 3089983"/>
                <a:gd name="connsiteY2" fmla="*/ 967389 h 1077117"/>
                <a:gd name="connsiteX3" fmla="*/ 609600 w 3089983"/>
                <a:gd name="connsiteY3" fmla="*/ 1077117 h 1077117"/>
                <a:gd name="connsiteX4" fmla="*/ 0 w 3089983"/>
                <a:gd name="connsiteY4" fmla="*/ 463296 h 1077117"/>
                <a:gd name="connsiteX0" fmla="*/ 0 w 2980255"/>
                <a:gd name="connsiteY0" fmla="*/ 463296 h 1077117"/>
                <a:gd name="connsiteX1" fmla="*/ 2980255 w 2980255"/>
                <a:gd name="connsiteY1" fmla="*/ 0 h 1077117"/>
                <a:gd name="connsiteX2" fmla="*/ 2980255 w 2980255"/>
                <a:gd name="connsiteY2" fmla="*/ 967389 h 1077117"/>
                <a:gd name="connsiteX3" fmla="*/ 499872 w 2980255"/>
                <a:gd name="connsiteY3" fmla="*/ 1077117 h 1077117"/>
                <a:gd name="connsiteX4" fmla="*/ 0 w 2980255"/>
                <a:gd name="connsiteY4" fmla="*/ 463296 h 1077117"/>
                <a:gd name="connsiteX0" fmla="*/ 280416 w 2480383"/>
                <a:gd name="connsiteY0" fmla="*/ 365760 h 1077117"/>
                <a:gd name="connsiteX1" fmla="*/ 2480383 w 2480383"/>
                <a:gd name="connsiteY1" fmla="*/ 0 h 1077117"/>
                <a:gd name="connsiteX2" fmla="*/ 2480383 w 2480383"/>
                <a:gd name="connsiteY2" fmla="*/ 967389 h 1077117"/>
                <a:gd name="connsiteX3" fmla="*/ 0 w 2480383"/>
                <a:gd name="connsiteY3" fmla="*/ 1077117 h 1077117"/>
                <a:gd name="connsiteX4" fmla="*/ 280416 w 2480383"/>
                <a:gd name="connsiteY4" fmla="*/ 365760 h 1077117"/>
                <a:gd name="connsiteX0" fmla="*/ 0 w 2199967"/>
                <a:gd name="connsiteY0" fmla="*/ 365760 h 1101501"/>
                <a:gd name="connsiteX1" fmla="*/ 2199967 w 2199967"/>
                <a:gd name="connsiteY1" fmla="*/ 0 h 1101501"/>
                <a:gd name="connsiteX2" fmla="*/ 2199967 w 2199967"/>
                <a:gd name="connsiteY2" fmla="*/ 967389 h 1101501"/>
                <a:gd name="connsiteX3" fmla="*/ 97536 w 2199967"/>
                <a:gd name="connsiteY3" fmla="*/ 1101501 h 1101501"/>
                <a:gd name="connsiteX4" fmla="*/ 0 w 2199967"/>
                <a:gd name="connsiteY4" fmla="*/ 365760 h 1101501"/>
                <a:gd name="connsiteX0" fmla="*/ 0 w 2199967"/>
                <a:gd name="connsiteY0" fmla="*/ 365760 h 1089309"/>
                <a:gd name="connsiteX1" fmla="*/ 2199967 w 2199967"/>
                <a:gd name="connsiteY1" fmla="*/ 0 h 1089309"/>
                <a:gd name="connsiteX2" fmla="*/ 2199967 w 2199967"/>
                <a:gd name="connsiteY2" fmla="*/ 967389 h 1089309"/>
                <a:gd name="connsiteX3" fmla="*/ 158496 w 2199967"/>
                <a:gd name="connsiteY3" fmla="*/ 1089309 h 1089309"/>
                <a:gd name="connsiteX4" fmla="*/ 0 w 2199967"/>
                <a:gd name="connsiteY4" fmla="*/ 365760 h 1089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67" h="1089309">
                  <a:moveTo>
                    <a:pt x="0" y="365760"/>
                  </a:moveTo>
                  <a:lnTo>
                    <a:pt x="2199967" y="0"/>
                  </a:lnTo>
                  <a:lnTo>
                    <a:pt x="2199967" y="967389"/>
                  </a:lnTo>
                  <a:lnTo>
                    <a:pt x="158496" y="1089309"/>
                  </a:lnTo>
                  <a:lnTo>
                    <a:pt x="0" y="365760"/>
                  </a:lnTo>
                  <a:close/>
                </a:path>
              </a:pathLst>
            </a:cu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sp>
          <p:nvSpPr>
            <p:cNvPr id="262" name="Freeform 12"/>
            <p:cNvSpPr>
              <a:spLocks/>
            </p:cNvSpPr>
            <p:nvPr/>
          </p:nvSpPr>
          <p:spPr bwMode="auto">
            <a:xfrm>
              <a:off x="4575962" y="1585159"/>
              <a:ext cx="1357312" cy="380796"/>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0070C0"/>
            </a:solidFill>
            <a:ln>
              <a:noFill/>
            </a:ln>
            <a:effectLst>
              <a:outerShdw blurRad="63500" sx="102000" sy="102000" algn="ctr" rotWithShape="0">
                <a:prstClr val="black">
                  <a:alpha val="40000"/>
                </a:prstClr>
              </a:outerShdw>
            </a:effectLst>
            <a:extLst/>
          </p:spPr>
          <p:txBody>
            <a:bodyPr vert="horz" wrap="square" lIns="89617" tIns="0" rIns="89617" bIns="0" numCol="1" anchor="ctr" anchorCtr="0" compatLnSpc="1">
              <a:prstTxWarp prst="textNoShape">
                <a:avLst/>
              </a:prstTxWarp>
            </a:bodyPr>
            <a:lstStyle/>
            <a:p>
              <a:pPr algn="ctr" defTabSz="914049">
                <a:lnSpc>
                  <a:spcPct val="90000"/>
                </a:lnSpc>
                <a:defRPr/>
              </a:pPr>
              <a:r>
                <a:rPr lang="en-US" sz="1076" b="1" kern="0" dirty="0">
                  <a:solidFill>
                    <a:srgbClr val="FFFFFF"/>
                  </a:solidFill>
                </a:rPr>
                <a:t>BACKLOG</a:t>
              </a:r>
            </a:p>
          </p:txBody>
        </p:sp>
        <p:sp>
          <p:nvSpPr>
            <p:cNvPr id="263" name="Rectangle 13"/>
            <p:cNvSpPr>
              <a:spLocks noChangeArrowheads="1"/>
            </p:cNvSpPr>
            <p:nvPr/>
          </p:nvSpPr>
          <p:spPr bwMode="auto">
            <a:xfrm>
              <a:off x="4575962" y="2010401"/>
              <a:ext cx="1357312" cy="169376"/>
            </a:xfrm>
            <a:prstGeom prst="rect">
              <a:avLst/>
            </a:prstGeom>
            <a:solidFill>
              <a:srgbClr val="0070C0"/>
            </a:solidFill>
            <a:ln>
              <a:noFill/>
            </a:ln>
            <a:effectLst>
              <a:outerShdw blurRad="63500" sx="102000" sy="102000" algn="ctr" rotWithShape="0">
                <a:prstClr val="black">
                  <a:alpha val="40000"/>
                </a:prstClr>
              </a:outerShdw>
            </a:effectLst>
            <a:extLst/>
          </p:spPr>
          <p:txBody>
            <a:bodyPr vert="horz" wrap="square" lIns="89617" tIns="0" rIns="89617" bIns="0" numCol="1" anchor="ctr" anchorCtr="0" compatLnSpc="1">
              <a:prstTxWarp prst="textNoShape">
                <a:avLst/>
              </a:prstTxWarp>
            </a:bodyPr>
            <a:lstStyle/>
            <a:p>
              <a:pPr algn="ctr" defTabSz="914049">
                <a:defRPr/>
              </a:pPr>
              <a:endParaRPr lang="en-US" sz="1567" kern="0" dirty="0">
                <a:solidFill>
                  <a:srgbClr val="FFFFFF"/>
                </a:solidFill>
              </a:endParaRPr>
            </a:p>
          </p:txBody>
        </p:sp>
        <p:sp>
          <p:nvSpPr>
            <p:cNvPr id="264" name="Rectangle 14"/>
            <p:cNvSpPr>
              <a:spLocks noChangeArrowheads="1"/>
            </p:cNvSpPr>
            <p:nvPr/>
          </p:nvSpPr>
          <p:spPr bwMode="auto">
            <a:xfrm>
              <a:off x="4575962" y="2224224"/>
              <a:ext cx="1357312" cy="169376"/>
            </a:xfrm>
            <a:prstGeom prst="rect">
              <a:avLst/>
            </a:prstGeom>
            <a:solidFill>
              <a:srgbClr val="0070C0"/>
            </a:solidFill>
            <a:ln>
              <a:noFill/>
            </a:ln>
            <a:effectLst>
              <a:outerShdw blurRad="63500" sx="102000" sy="102000" algn="ctr" rotWithShape="0">
                <a:prstClr val="black">
                  <a:alpha val="40000"/>
                </a:prstClr>
              </a:outerShdw>
            </a:effectLst>
            <a:extLst/>
          </p:spPr>
          <p:txBody>
            <a:bodyPr vert="horz" wrap="square" lIns="89617" tIns="0" rIns="89617" bIns="0" numCol="1" anchor="ctr" anchorCtr="0" compatLnSpc="1">
              <a:prstTxWarp prst="textNoShape">
                <a:avLst/>
              </a:prstTxWarp>
            </a:bodyPr>
            <a:lstStyle/>
            <a:p>
              <a:pPr algn="ctr" defTabSz="914049">
                <a:defRPr/>
              </a:pPr>
              <a:endParaRPr lang="en-US" sz="1567" kern="0" dirty="0">
                <a:solidFill>
                  <a:srgbClr val="FFFFFF"/>
                </a:solidFill>
              </a:endParaRPr>
            </a:p>
          </p:txBody>
        </p:sp>
        <p:sp>
          <p:nvSpPr>
            <p:cNvPr id="265" name="Freeform 15"/>
            <p:cNvSpPr>
              <a:spLocks/>
            </p:cNvSpPr>
            <p:nvPr/>
          </p:nvSpPr>
          <p:spPr bwMode="auto">
            <a:xfrm>
              <a:off x="4575962" y="2438044"/>
              <a:ext cx="1357312" cy="168174"/>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rgbClr val="0070C0"/>
            </a:solidFill>
            <a:ln>
              <a:noFill/>
            </a:ln>
            <a:effectLst>
              <a:outerShdw blurRad="63500" sx="102000" sy="102000" algn="ctr" rotWithShape="0">
                <a:prstClr val="black">
                  <a:alpha val="40000"/>
                </a:prstClr>
              </a:outerShdw>
            </a:effectLst>
            <a:extLst/>
          </p:spPr>
          <p:txBody>
            <a:bodyPr vert="horz" wrap="square" lIns="89617" tIns="0" rIns="89617" bIns="0" numCol="1" anchor="ctr" anchorCtr="0" compatLnSpc="1">
              <a:prstTxWarp prst="textNoShape">
                <a:avLst/>
              </a:prstTxWarp>
            </a:bodyPr>
            <a:lstStyle/>
            <a:p>
              <a:pPr algn="ctr" defTabSz="914049">
                <a:defRPr/>
              </a:pPr>
              <a:endParaRPr lang="en-US" sz="1567" kern="0" dirty="0">
                <a:solidFill>
                  <a:srgbClr val="FFFFFF"/>
                </a:solidFill>
              </a:endParaRPr>
            </a:p>
          </p:txBody>
        </p:sp>
        <p:grpSp>
          <p:nvGrpSpPr>
            <p:cNvPr id="169" name="Group 22"/>
            <p:cNvGrpSpPr/>
            <p:nvPr/>
          </p:nvGrpSpPr>
          <p:grpSpPr>
            <a:xfrm rot="16200000">
              <a:off x="5907860" y="1913418"/>
              <a:ext cx="329291" cy="275519"/>
              <a:chOff x="1473341" y="3774232"/>
              <a:chExt cx="480262" cy="292168"/>
            </a:xfrm>
          </p:grpSpPr>
          <p:sp>
            <p:nvSpPr>
              <p:cNvPr id="202" name="Isosceles Triangle 24"/>
              <p:cNvSpPr/>
              <p:nvPr/>
            </p:nvSpPr>
            <p:spPr bwMode="auto">
              <a:xfrm>
                <a:off x="1473341" y="3774232"/>
                <a:ext cx="480262" cy="29106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sp>
            <p:nvSpPr>
              <p:cNvPr id="203" name="Isosceles Triangle 25"/>
              <p:cNvSpPr/>
              <p:nvPr/>
            </p:nvSpPr>
            <p:spPr bwMode="auto">
              <a:xfrm>
                <a:off x="1512304" y="3822560"/>
                <a:ext cx="402336" cy="243840"/>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grpSp>
        <p:sp>
          <p:nvSpPr>
            <p:cNvPr id="266" name="TextBox 23"/>
            <p:cNvSpPr txBox="1"/>
            <p:nvPr/>
          </p:nvSpPr>
          <p:spPr>
            <a:xfrm>
              <a:off x="4675759" y="1371524"/>
              <a:ext cx="1074318" cy="180741"/>
            </a:xfrm>
            <a:prstGeom prst="rect">
              <a:avLst/>
            </a:prstGeom>
            <a:noFill/>
          </p:spPr>
          <p:txBody>
            <a:bodyPr wrap="none" lIns="0" tIns="0" rIns="0" bIns="0" rtlCol="0" anchor="ctr">
              <a:spAutoFit/>
            </a:bodyPr>
            <a:lstStyle/>
            <a:p>
              <a:pPr algn="ctr" defTabSz="914049">
                <a:defRPr/>
              </a:pPr>
              <a:r>
                <a:rPr lang="en-US" sz="1174" kern="0" dirty="0">
                  <a:solidFill>
                    <a:srgbClr val="FFFFFF"/>
                  </a:solidFill>
                </a:rPr>
                <a:t>REQUIREMENTS</a:t>
              </a:r>
            </a:p>
          </p:txBody>
        </p:sp>
      </p:grpSp>
      <p:sp>
        <p:nvSpPr>
          <p:cNvPr id="10" name="Title 9"/>
          <p:cNvSpPr txBox="1">
            <a:spLocks/>
          </p:cNvSpPr>
          <p:nvPr/>
        </p:nvSpPr>
        <p:spPr>
          <a:xfrm>
            <a:off x="234327" y="110959"/>
            <a:ext cx="11397987" cy="664797"/>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dirty="0" smtClean="0">
                <a:ln w="3175">
                  <a:noFill/>
                </a:ln>
                <a:solidFill>
                  <a:schemeClr val="tx2">
                    <a:alpha val="99000"/>
                  </a:schemeClr>
                </a:solidFill>
                <a:effectLst/>
                <a:latin typeface="+mj-lt"/>
                <a:ea typeface="+mn-ea"/>
                <a:cs typeface="Arial" charset="0"/>
              </a:defRPr>
            </a:lvl1pPr>
          </a:lstStyle>
          <a:p>
            <a:r>
              <a:rPr>
                <a:solidFill>
                  <a:srgbClr val="FFFFFF"/>
                </a:solidFill>
              </a:rPr>
              <a:t>Modern Application Lifecycle</a:t>
            </a:r>
          </a:p>
        </p:txBody>
      </p:sp>
      <p:sp>
        <p:nvSpPr>
          <p:cNvPr id="267" name="Rectangle 1"/>
          <p:cNvSpPr/>
          <p:nvPr/>
        </p:nvSpPr>
        <p:spPr bwMode="auto">
          <a:xfrm>
            <a:off x="4179551" y="5236983"/>
            <a:ext cx="2297064" cy="498255"/>
          </a:xfrm>
          <a:custGeom>
            <a:avLst/>
            <a:gdLst>
              <a:gd name="connsiteX0" fmla="*/ 0 w 2930774"/>
              <a:gd name="connsiteY0" fmla="*/ 0 h 631311"/>
              <a:gd name="connsiteX1" fmla="*/ 2930774 w 2930774"/>
              <a:gd name="connsiteY1" fmla="*/ 0 h 631311"/>
              <a:gd name="connsiteX2" fmla="*/ 2930774 w 2930774"/>
              <a:gd name="connsiteY2" fmla="*/ 631311 h 631311"/>
              <a:gd name="connsiteX3" fmla="*/ 0 w 2930774"/>
              <a:gd name="connsiteY3" fmla="*/ 631311 h 631311"/>
              <a:gd name="connsiteX4" fmla="*/ 0 w 2930774"/>
              <a:gd name="connsiteY4" fmla="*/ 0 h 631311"/>
              <a:gd name="connsiteX0" fmla="*/ 0 w 3016118"/>
              <a:gd name="connsiteY0" fmla="*/ 0 h 631311"/>
              <a:gd name="connsiteX1" fmla="*/ 2930774 w 3016118"/>
              <a:gd name="connsiteY1" fmla="*/ 0 h 631311"/>
              <a:gd name="connsiteX2" fmla="*/ 3016118 w 3016118"/>
              <a:gd name="connsiteY2" fmla="*/ 631311 h 631311"/>
              <a:gd name="connsiteX3" fmla="*/ 0 w 3016118"/>
              <a:gd name="connsiteY3" fmla="*/ 631311 h 631311"/>
              <a:gd name="connsiteX4" fmla="*/ 0 w 3016118"/>
              <a:gd name="connsiteY4" fmla="*/ 0 h 631311"/>
              <a:gd name="connsiteX0" fmla="*/ 146304 w 3162422"/>
              <a:gd name="connsiteY0" fmla="*/ 0 h 631311"/>
              <a:gd name="connsiteX1" fmla="*/ 3077078 w 3162422"/>
              <a:gd name="connsiteY1" fmla="*/ 0 h 631311"/>
              <a:gd name="connsiteX2" fmla="*/ 3162422 w 3162422"/>
              <a:gd name="connsiteY2" fmla="*/ 631311 h 631311"/>
              <a:gd name="connsiteX3" fmla="*/ 0 w 3162422"/>
              <a:gd name="connsiteY3" fmla="*/ 631311 h 631311"/>
              <a:gd name="connsiteX4" fmla="*/ 146304 w 3162422"/>
              <a:gd name="connsiteY4" fmla="*/ 0 h 631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422" h="631311">
                <a:moveTo>
                  <a:pt x="146304" y="0"/>
                </a:moveTo>
                <a:lnTo>
                  <a:pt x="3077078" y="0"/>
                </a:lnTo>
                <a:lnTo>
                  <a:pt x="3162422" y="631311"/>
                </a:lnTo>
                <a:lnTo>
                  <a:pt x="0" y="631311"/>
                </a:lnTo>
                <a:lnTo>
                  <a:pt x="146304" y="0"/>
                </a:lnTo>
                <a:close/>
              </a:path>
            </a:pathLst>
          </a:cu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sp>
        <p:nvSpPr>
          <p:cNvPr id="268" name="Freeform 141"/>
          <p:cNvSpPr>
            <a:spLocks noEditPoints="1"/>
          </p:cNvSpPr>
          <p:nvPr/>
        </p:nvSpPr>
        <p:spPr bwMode="auto">
          <a:xfrm>
            <a:off x="4317473" y="5335615"/>
            <a:ext cx="505349" cy="398341"/>
          </a:xfrm>
          <a:custGeom>
            <a:avLst/>
            <a:gdLst>
              <a:gd name="T0" fmla="*/ 1867 w 2493"/>
              <a:gd name="T1" fmla="*/ 1229 h 2008"/>
              <a:gd name="T2" fmla="*/ 2483 w 2493"/>
              <a:gd name="T3" fmla="*/ 1066 h 2008"/>
              <a:gd name="T4" fmla="*/ 2483 w 2493"/>
              <a:gd name="T5" fmla="*/ 1345 h 2008"/>
              <a:gd name="T6" fmla="*/ 2311 w 2493"/>
              <a:gd name="T7" fmla="*/ 1492 h 2008"/>
              <a:gd name="T8" fmla="*/ 2364 w 2493"/>
              <a:gd name="T9" fmla="*/ 1659 h 2008"/>
              <a:gd name="T10" fmla="*/ 2055 w 2493"/>
              <a:gd name="T11" fmla="*/ 1780 h 2008"/>
              <a:gd name="T12" fmla="*/ 1916 w 2493"/>
              <a:gd name="T13" fmla="*/ 1847 h 2008"/>
              <a:gd name="T14" fmla="*/ 1611 w 2493"/>
              <a:gd name="T15" fmla="*/ 2008 h 2008"/>
              <a:gd name="T16" fmla="*/ 1532 w 2493"/>
              <a:gd name="T17" fmla="*/ 1816 h 2008"/>
              <a:gd name="T18" fmla="*/ 1290 w 2493"/>
              <a:gd name="T19" fmla="*/ 1833 h 2008"/>
              <a:gd name="T20" fmla="*/ 1090 w 2493"/>
              <a:gd name="T21" fmla="*/ 1635 h 2008"/>
              <a:gd name="T22" fmla="*/ 1117 w 2493"/>
              <a:gd name="T23" fmla="*/ 1405 h 2008"/>
              <a:gd name="T24" fmla="*/ 947 w 2493"/>
              <a:gd name="T25" fmla="*/ 1323 h 2008"/>
              <a:gd name="T26" fmla="*/ 1096 w 2493"/>
              <a:gd name="T27" fmla="*/ 1021 h 2008"/>
              <a:gd name="T28" fmla="*/ 1151 w 2493"/>
              <a:gd name="T29" fmla="*/ 889 h 2008"/>
              <a:gd name="T30" fmla="*/ 1266 w 2493"/>
              <a:gd name="T31" fmla="*/ 569 h 2008"/>
              <a:gd name="T32" fmla="*/ 1444 w 2493"/>
              <a:gd name="T33" fmla="*/ 628 h 2008"/>
              <a:gd name="T34" fmla="*/ 1591 w 2493"/>
              <a:gd name="T35" fmla="*/ 469 h 2008"/>
              <a:gd name="T36" fmla="*/ 1871 w 2493"/>
              <a:gd name="T37" fmla="*/ 469 h 2008"/>
              <a:gd name="T38" fmla="*/ 2016 w 2493"/>
              <a:gd name="T39" fmla="*/ 626 h 2008"/>
              <a:gd name="T40" fmla="*/ 2192 w 2493"/>
              <a:gd name="T41" fmla="*/ 569 h 2008"/>
              <a:gd name="T42" fmla="*/ 2309 w 2493"/>
              <a:gd name="T43" fmla="*/ 885 h 2008"/>
              <a:gd name="T44" fmla="*/ 2364 w 2493"/>
              <a:gd name="T45" fmla="*/ 1021 h 2008"/>
              <a:gd name="T46" fmla="*/ 2117 w 2493"/>
              <a:gd name="T47" fmla="*/ 1229 h 2008"/>
              <a:gd name="T48" fmla="*/ 1730 w 2493"/>
              <a:gd name="T49" fmla="*/ 1614 h 2008"/>
              <a:gd name="T50" fmla="*/ 646 w 2493"/>
              <a:gd name="T51" fmla="*/ 536 h 2008"/>
              <a:gd name="T52" fmla="*/ 1076 w 2493"/>
              <a:gd name="T53" fmla="*/ 420 h 2008"/>
              <a:gd name="T54" fmla="*/ 1076 w 2493"/>
              <a:gd name="T55" fmla="*/ 616 h 2008"/>
              <a:gd name="T56" fmla="*/ 957 w 2493"/>
              <a:gd name="T57" fmla="*/ 718 h 2008"/>
              <a:gd name="T58" fmla="*/ 994 w 2493"/>
              <a:gd name="T59" fmla="*/ 836 h 2008"/>
              <a:gd name="T60" fmla="*/ 777 w 2493"/>
              <a:gd name="T61" fmla="*/ 922 h 2008"/>
              <a:gd name="T62" fmla="*/ 681 w 2493"/>
              <a:gd name="T63" fmla="*/ 968 h 2008"/>
              <a:gd name="T64" fmla="*/ 468 w 2493"/>
              <a:gd name="T65" fmla="*/ 1085 h 2008"/>
              <a:gd name="T66" fmla="*/ 409 w 2493"/>
              <a:gd name="T67" fmla="*/ 948 h 2008"/>
              <a:gd name="T68" fmla="*/ 241 w 2493"/>
              <a:gd name="T69" fmla="*/ 958 h 2008"/>
              <a:gd name="T70" fmla="*/ 102 w 2493"/>
              <a:gd name="T71" fmla="*/ 820 h 2008"/>
              <a:gd name="T72" fmla="*/ 121 w 2493"/>
              <a:gd name="T73" fmla="*/ 659 h 2008"/>
              <a:gd name="T74" fmla="*/ 0 w 2493"/>
              <a:gd name="T75" fmla="*/ 601 h 2008"/>
              <a:gd name="T76" fmla="*/ 108 w 2493"/>
              <a:gd name="T77" fmla="*/ 392 h 2008"/>
              <a:gd name="T78" fmla="*/ 147 w 2493"/>
              <a:gd name="T79" fmla="*/ 298 h 2008"/>
              <a:gd name="T80" fmla="*/ 223 w 2493"/>
              <a:gd name="T81" fmla="*/ 74 h 2008"/>
              <a:gd name="T82" fmla="*/ 350 w 2493"/>
              <a:gd name="T83" fmla="*/ 114 h 2008"/>
              <a:gd name="T84" fmla="*/ 454 w 2493"/>
              <a:gd name="T85" fmla="*/ 4 h 2008"/>
              <a:gd name="T86" fmla="*/ 650 w 2493"/>
              <a:gd name="T87" fmla="*/ 4 h 2008"/>
              <a:gd name="T88" fmla="*/ 753 w 2493"/>
              <a:gd name="T89" fmla="*/ 112 h 2008"/>
              <a:gd name="T90" fmla="*/ 875 w 2493"/>
              <a:gd name="T91" fmla="*/ 74 h 2008"/>
              <a:gd name="T92" fmla="*/ 955 w 2493"/>
              <a:gd name="T93" fmla="*/ 296 h 2008"/>
              <a:gd name="T94" fmla="*/ 994 w 2493"/>
              <a:gd name="T95" fmla="*/ 392 h 2008"/>
              <a:gd name="T96" fmla="*/ 820 w 2493"/>
              <a:gd name="T97" fmla="*/ 536 h 2008"/>
              <a:gd name="T98" fmla="*/ 550 w 2493"/>
              <a:gd name="T99" fmla="*/ 805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3" h="2008">
                <a:moveTo>
                  <a:pt x="1591" y="1229"/>
                </a:moveTo>
                <a:cubicBezTo>
                  <a:pt x="1591" y="1154"/>
                  <a:pt x="1652" y="1093"/>
                  <a:pt x="1728" y="1093"/>
                </a:cubicBezTo>
                <a:cubicBezTo>
                  <a:pt x="1804" y="1093"/>
                  <a:pt x="1867" y="1154"/>
                  <a:pt x="1867" y="1229"/>
                </a:cubicBezTo>
                <a:cubicBezTo>
                  <a:pt x="1867" y="1305"/>
                  <a:pt x="1804" y="1366"/>
                  <a:pt x="1728" y="1366"/>
                </a:cubicBezTo>
                <a:cubicBezTo>
                  <a:pt x="1652" y="1366"/>
                  <a:pt x="1591" y="1305"/>
                  <a:pt x="1591" y="1229"/>
                </a:cubicBezTo>
                <a:close/>
                <a:moveTo>
                  <a:pt x="2483" y="1066"/>
                </a:moveTo>
                <a:cubicBezTo>
                  <a:pt x="2491" y="1068"/>
                  <a:pt x="2493" y="1078"/>
                  <a:pt x="2493" y="1085"/>
                </a:cubicBezTo>
                <a:cubicBezTo>
                  <a:pt x="2493" y="1085"/>
                  <a:pt x="2493" y="1085"/>
                  <a:pt x="2493" y="1323"/>
                </a:cubicBezTo>
                <a:cubicBezTo>
                  <a:pt x="2493" y="1333"/>
                  <a:pt x="2491" y="1341"/>
                  <a:pt x="2483" y="1345"/>
                </a:cubicBezTo>
                <a:cubicBezTo>
                  <a:pt x="2483" y="1345"/>
                  <a:pt x="2483" y="1345"/>
                  <a:pt x="2366" y="1386"/>
                </a:cubicBezTo>
                <a:cubicBezTo>
                  <a:pt x="2360" y="1388"/>
                  <a:pt x="2350" y="1398"/>
                  <a:pt x="2348" y="1405"/>
                </a:cubicBezTo>
                <a:cubicBezTo>
                  <a:pt x="2348" y="1405"/>
                  <a:pt x="2348" y="1405"/>
                  <a:pt x="2311" y="1492"/>
                </a:cubicBezTo>
                <a:cubicBezTo>
                  <a:pt x="2309" y="1498"/>
                  <a:pt x="2309" y="1513"/>
                  <a:pt x="2311" y="1521"/>
                </a:cubicBezTo>
                <a:cubicBezTo>
                  <a:pt x="2311" y="1521"/>
                  <a:pt x="2311" y="1521"/>
                  <a:pt x="2366" y="1635"/>
                </a:cubicBezTo>
                <a:cubicBezTo>
                  <a:pt x="2372" y="1643"/>
                  <a:pt x="2370" y="1655"/>
                  <a:pt x="2364" y="1659"/>
                </a:cubicBezTo>
                <a:cubicBezTo>
                  <a:pt x="2364" y="1659"/>
                  <a:pt x="2364" y="1659"/>
                  <a:pt x="2192" y="1828"/>
                </a:cubicBezTo>
                <a:cubicBezTo>
                  <a:pt x="2188" y="1835"/>
                  <a:pt x="2176" y="1839"/>
                  <a:pt x="2170" y="1833"/>
                </a:cubicBezTo>
                <a:cubicBezTo>
                  <a:pt x="2170" y="1833"/>
                  <a:pt x="2170" y="1833"/>
                  <a:pt x="2055" y="1780"/>
                </a:cubicBezTo>
                <a:cubicBezTo>
                  <a:pt x="2049" y="1775"/>
                  <a:pt x="2037" y="1777"/>
                  <a:pt x="2027" y="1780"/>
                </a:cubicBezTo>
                <a:cubicBezTo>
                  <a:pt x="2027" y="1780"/>
                  <a:pt x="2027" y="1780"/>
                  <a:pt x="1935" y="1820"/>
                </a:cubicBezTo>
                <a:cubicBezTo>
                  <a:pt x="1924" y="1826"/>
                  <a:pt x="1918" y="1839"/>
                  <a:pt x="1916" y="1847"/>
                </a:cubicBezTo>
                <a:cubicBezTo>
                  <a:pt x="1916" y="1847"/>
                  <a:pt x="1916" y="1847"/>
                  <a:pt x="1871" y="1975"/>
                </a:cubicBezTo>
                <a:cubicBezTo>
                  <a:pt x="1869" y="1981"/>
                  <a:pt x="1859" y="2008"/>
                  <a:pt x="1853" y="2008"/>
                </a:cubicBezTo>
                <a:cubicBezTo>
                  <a:pt x="1853" y="2008"/>
                  <a:pt x="1853" y="2008"/>
                  <a:pt x="1611" y="2008"/>
                </a:cubicBezTo>
                <a:cubicBezTo>
                  <a:pt x="1603" y="2008"/>
                  <a:pt x="1593" y="1981"/>
                  <a:pt x="1591" y="1975"/>
                </a:cubicBezTo>
                <a:cubicBezTo>
                  <a:pt x="1591" y="1975"/>
                  <a:pt x="1591" y="1975"/>
                  <a:pt x="1550" y="1839"/>
                </a:cubicBezTo>
                <a:cubicBezTo>
                  <a:pt x="1548" y="1828"/>
                  <a:pt x="1538" y="1820"/>
                  <a:pt x="1532" y="1816"/>
                </a:cubicBezTo>
                <a:cubicBezTo>
                  <a:pt x="1532" y="1816"/>
                  <a:pt x="1532" y="1816"/>
                  <a:pt x="1433" y="1777"/>
                </a:cubicBezTo>
                <a:cubicBezTo>
                  <a:pt x="1427" y="1773"/>
                  <a:pt x="1413" y="1773"/>
                  <a:pt x="1405" y="1777"/>
                </a:cubicBezTo>
                <a:cubicBezTo>
                  <a:pt x="1405" y="1777"/>
                  <a:pt x="1405" y="1777"/>
                  <a:pt x="1290" y="1833"/>
                </a:cubicBezTo>
                <a:cubicBezTo>
                  <a:pt x="1282" y="1839"/>
                  <a:pt x="1270" y="1835"/>
                  <a:pt x="1266" y="1828"/>
                </a:cubicBezTo>
                <a:cubicBezTo>
                  <a:pt x="1266" y="1828"/>
                  <a:pt x="1266" y="1828"/>
                  <a:pt x="1094" y="1659"/>
                </a:cubicBezTo>
                <a:cubicBezTo>
                  <a:pt x="1090" y="1655"/>
                  <a:pt x="1086" y="1643"/>
                  <a:pt x="1090" y="1635"/>
                </a:cubicBezTo>
                <a:cubicBezTo>
                  <a:pt x="1090" y="1635"/>
                  <a:pt x="1090" y="1635"/>
                  <a:pt x="1149" y="1513"/>
                </a:cubicBezTo>
                <a:cubicBezTo>
                  <a:pt x="1151" y="1506"/>
                  <a:pt x="1151" y="1494"/>
                  <a:pt x="1149" y="1486"/>
                </a:cubicBezTo>
                <a:cubicBezTo>
                  <a:pt x="1149" y="1486"/>
                  <a:pt x="1149" y="1486"/>
                  <a:pt x="1117" y="1405"/>
                </a:cubicBezTo>
                <a:cubicBezTo>
                  <a:pt x="1110" y="1398"/>
                  <a:pt x="1100" y="1388"/>
                  <a:pt x="1094" y="1386"/>
                </a:cubicBezTo>
                <a:cubicBezTo>
                  <a:pt x="1094" y="1386"/>
                  <a:pt x="1094" y="1386"/>
                  <a:pt x="967" y="1345"/>
                </a:cubicBezTo>
                <a:cubicBezTo>
                  <a:pt x="961" y="1341"/>
                  <a:pt x="947" y="1333"/>
                  <a:pt x="947" y="1323"/>
                </a:cubicBezTo>
                <a:cubicBezTo>
                  <a:pt x="947" y="1323"/>
                  <a:pt x="947" y="1323"/>
                  <a:pt x="947" y="1085"/>
                </a:cubicBezTo>
                <a:cubicBezTo>
                  <a:pt x="947" y="1078"/>
                  <a:pt x="961" y="1068"/>
                  <a:pt x="967" y="1066"/>
                </a:cubicBezTo>
                <a:cubicBezTo>
                  <a:pt x="967" y="1066"/>
                  <a:pt x="967" y="1066"/>
                  <a:pt x="1096" y="1021"/>
                </a:cubicBezTo>
                <a:cubicBezTo>
                  <a:pt x="1106" y="1019"/>
                  <a:pt x="1112" y="1011"/>
                  <a:pt x="1117" y="1003"/>
                </a:cubicBezTo>
                <a:cubicBezTo>
                  <a:pt x="1117" y="1003"/>
                  <a:pt x="1117" y="1003"/>
                  <a:pt x="1151" y="915"/>
                </a:cubicBezTo>
                <a:cubicBezTo>
                  <a:pt x="1157" y="909"/>
                  <a:pt x="1153" y="897"/>
                  <a:pt x="1151" y="889"/>
                </a:cubicBezTo>
                <a:cubicBezTo>
                  <a:pt x="1151" y="889"/>
                  <a:pt x="1151" y="889"/>
                  <a:pt x="1092" y="762"/>
                </a:cubicBezTo>
                <a:cubicBezTo>
                  <a:pt x="1086" y="754"/>
                  <a:pt x="1090" y="746"/>
                  <a:pt x="1094" y="738"/>
                </a:cubicBezTo>
                <a:cubicBezTo>
                  <a:pt x="1094" y="738"/>
                  <a:pt x="1094" y="738"/>
                  <a:pt x="1266" y="569"/>
                </a:cubicBezTo>
                <a:cubicBezTo>
                  <a:pt x="1270" y="565"/>
                  <a:pt x="1282" y="563"/>
                  <a:pt x="1290" y="565"/>
                </a:cubicBezTo>
                <a:cubicBezTo>
                  <a:pt x="1290" y="565"/>
                  <a:pt x="1290" y="565"/>
                  <a:pt x="1415" y="628"/>
                </a:cubicBezTo>
                <a:cubicBezTo>
                  <a:pt x="1423" y="630"/>
                  <a:pt x="1438" y="632"/>
                  <a:pt x="1444" y="628"/>
                </a:cubicBezTo>
                <a:cubicBezTo>
                  <a:pt x="1444" y="628"/>
                  <a:pt x="1444" y="628"/>
                  <a:pt x="1532" y="595"/>
                </a:cubicBezTo>
                <a:cubicBezTo>
                  <a:pt x="1538" y="591"/>
                  <a:pt x="1548" y="587"/>
                  <a:pt x="1550" y="579"/>
                </a:cubicBezTo>
                <a:cubicBezTo>
                  <a:pt x="1550" y="579"/>
                  <a:pt x="1550" y="579"/>
                  <a:pt x="1591" y="469"/>
                </a:cubicBezTo>
                <a:cubicBezTo>
                  <a:pt x="1593" y="459"/>
                  <a:pt x="1603" y="469"/>
                  <a:pt x="1611" y="469"/>
                </a:cubicBezTo>
                <a:cubicBezTo>
                  <a:pt x="1611" y="469"/>
                  <a:pt x="1611" y="469"/>
                  <a:pt x="1853" y="469"/>
                </a:cubicBezTo>
                <a:cubicBezTo>
                  <a:pt x="1859" y="469"/>
                  <a:pt x="1869" y="459"/>
                  <a:pt x="1871" y="469"/>
                </a:cubicBezTo>
                <a:cubicBezTo>
                  <a:pt x="1871" y="469"/>
                  <a:pt x="1871" y="469"/>
                  <a:pt x="1916" y="573"/>
                </a:cubicBezTo>
                <a:cubicBezTo>
                  <a:pt x="1918" y="579"/>
                  <a:pt x="1924" y="589"/>
                  <a:pt x="1935" y="591"/>
                </a:cubicBezTo>
                <a:cubicBezTo>
                  <a:pt x="1935" y="591"/>
                  <a:pt x="1935" y="591"/>
                  <a:pt x="2016" y="626"/>
                </a:cubicBezTo>
                <a:cubicBezTo>
                  <a:pt x="2025" y="630"/>
                  <a:pt x="2039" y="628"/>
                  <a:pt x="2045" y="626"/>
                </a:cubicBezTo>
                <a:cubicBezTo>
                  <a:pt x="2045" y="626"/>
                  <a:pt x="2045" y="626"/>
                  <a:pt x="2170" y="565"/>
                </a:cubicBezTo>
                <a:cubicBezTo>
                  <a:pt x="2176" y="563"/>
                  <a:pt x="2188" y="563"/>
                  <a:pt x="2192" y="569"/>
                </a:cubicBezTo>
                <a:cubicBezTo>
                  <a:pt x="2192" y="569"/>
                  <a:pt x="2192" y="569"/>
                  <a:pt x="2364" y="738"/>
                </a:cubicBezTo>
                <a:cubicBezTo>
                  <a:pt x="2370" y="746"/>
                  <a:pt x="2372" y="754"/>
                  <a:pt x="2366" y="762"/>
                </a:cubicBezTo>
                <a:cubicBezTo>
                  <a:pt x="2366" y="762"/>
                  <a:pt x="2366" y="762"/>
                  <a:pt x="2309" y="885"/>
                </a:cubicBezTo>
                <a:cubicBezTo>
                  <a:pt x="2305" y="893"/>
                  <a:pt x="2305" y="905"/>
                  <a:pt x="2309" y="911"/>
                </a:cubicBezTo>
                <a:cubicBezTo>
                  <a:pt x="2309" y="911"/>
                  <a:pt x="2309" y="911"/>
                  <a:pt x="2346" y="1003"/>
                </a:cubicBezTo>
                <a:cubicBezTo>
                  <a:pt x="2350" y="1011"/>
                  <a:pt x="2358" y="1019"/>
                  <a:pt x="2364" y="1021"/>
                </a:cubicBezTo>
                <a:cubicBezTo>
                  <a:pt x="2364" y="1021"/>
                  <a:pt x="2364" y="1021"/>
                  <a:pt x="2483" y="1066"/>
                </a:cubicBezTo>
                <a:close/>
                <a:moveTo>
                  <a:pt x="1730" y="1614"/>
                </a:moveTo>
                <a:cubicBezTo>
                  <a:pt x="1943" y="1614"/>
                  <a:pt x="2117" y="1441"/>
                  <a:pt x="2117" y="1229"/>
                </a:cubicBezTo>
                <a:cubicBezTo>
                  <a:pt x="2117" y="1017"/>
                  <a:pt x="1943" y="844"/>
                  <a:pt x="1730" y="844"/>
                </a:cubicBezTo>
                <a:cubicBezTo>
                  <a:pt x="1517" y="844"/>
                  <a:pt x="1344" y="1017"/>
                  <a:pt x="1344" y="1229"/>
                </a:cubicBezTo>
                <a:cubicBezTo>
                  <a:pt x="1344" y="1441"/>
                  <a:pt x="1517" y="1614"/>
                  <a:pt x="1730" y="1614"/>
                </a:cubicBezTo>
                <a:close/>
                <a:moveTo>
                  <a:pt x="454" y="536"/>
                </a:moveTo>
                <a:cubicBezTo>
                  <a:pt x="454" y="589"/>
                  <a:pt x="497" y="632"/>
                  <a:pt x="550" y="632"/>
                </a:cubicBezTo>
                <a:cubicBezTo>
                  <a:pt x="603" y="632"/>
                  <a:pt x="646" y="589"/>
                  <a:pt x="646" y="536"/>
                </a:cubicBezTo>
                <a:cubicBezTo>
                  <a:pt x="646" y="483"/>
                  <a:pt x="603" y="440"/>
                  <a:pt x="550" y="440"/>
                </a:cubicBezTo>
                <a:cubicBezTo>
                  <a:pt x="497" y="440"/>
                  <a:pt x="454" y="483"/>
                  <a:pt x="454" y="536"/>
                </a:cubicBezTo>
                <a:close/>
                <a:moveTo>
                  <a:pt x="1076" y="420"/>
                </a:moveTo>
                <a:cubicBezTo>
                  <a:pt x="1082" y="422"/>
                  <a:pt x="1082" y="430"/>
                  <a:pt x="1082" y="434"/>
                </a:cubicBezTo>
                <a:cubicBezTo>
                  <a:pt x="1082" y="434"/>
                  <a:pt x="1082" y="434"/>
                  <a:pt x="1082" y="601"/>
                </a:cubicBezTo>
                <a:cubicBezTo>
                  <a:pt x="1082" y="608"/>
                  <a:pt x="1082" y="616"/>
                  <a:pt x="1076" y="616"/>
                </a:cubicBezTo>
                <a:cubicBezTo>
                  <a:pt x="1076" y="616"/>
                  <a:pt x="1076" y="616"/>
                  <a:pt x="996" y="646"/>
                </a:cubicBezTo>
                <a:cubicBezTo>
                  <a:pt x="992" y="646"/>
                  <a:pt x="984" y="655"/>
                  <a:pt x="982" y="659"/>
                </a:cubicBezTo>
                <a:cubicBezTo>
                  <a:pt x="982" y="659"/>
                  <a:pt x="982" y="659"/>
                  <a:pt x="957" y="718"/>
                </a:cubicBezTo>
                <a:cubicBezTo>
                  <a:pt x="955" y="726"/>
                  <a:pt x="955" y="734"/>
                  <a:pt x="957" y="740"/>
                </a:cubicBezTo>
                <a:cubicBezTo>
                  <a:pt x="957" y="740"/>
                  <a:pt x="957" y="740"/>
                  <a:pt x="996" y="820"/>
                </a:cubicBezTo>
                <a:cubicBezTo>
                  <a:pt x="998" y="824"/>
                  <a:pt x="998" y="834"/>
                  <a:pt x="994" y="836"/>
                </a:cubicBezTo>
                <a:cubicBezTo>
                  <a:pt x="994" y="836"/>
                  <a:pt x="994" y="836"/>
                  <a:pt x="875" y="956"/>
                </a:cubicBezTo>
                <a:cubicBezTo>
                  <a:pt x="871" y="958"/>
                  <a:pt x="863" y="962"/>
                  <a:pt x="859" y="958"/>
                </a:cubicBezTo>
                <a:cubicBezTo>
                  <a:pt x="859" y="958"/>
                  <a:pt x="859" y="958"/>
                  <a:pt x="777" y="922"/>
                </a:cubicBezTo>
                <a:cubicBezTo>
                  <a:pt x="771" y="917"/>
                  <a:pt x="765" y="917"/>
                  <a:pt x="757" y="924"/>
                </a:cubicBezTo>
                <a:cubicBezTo>
                  <a:pt x="757" y="924"/>
                  <a:pt x="757" y="924"/>
                  <a:pt x="693" y="952"/>
                </a:cubicBezTo>
                <a:cubicBezTo>
                  <a:pt x="687" y="952"/>
                  <a:pt x="681" y="964"/>
                  <a:pt x="681" y="968"/>
                </a:cubicBezTo>
                <a:cubicBezTo>
                  <a:pt x="681" y="968"/>
                  <a:pt x="681" y="968"/>
                  <a:pt x="650" y="1060"/>
                </a:cubicBezTo>
                <a:cubicBezTo>
                  <a:pt x="648" y="1064"/>
                  <a:pt x="642" y="1085"/>
                  <a:pt x="636" y="1085"/>
                </a:cubicBezTo>
                <a:cubicBezTo>
                  <a:pt x="636" y="1085"/>
                  <a:pt x="636" y="1085"/>
                  <a:pt x="468" y="1085"/>
                </a:cubicBezTo>
                <a:cubicBezTo>
                  <a:pt x="462" y="1085"/>
                  <a:pt x="456" y="1064"/>
                  <a:pt x="454" y="1060"/>
                </a:cubicBezTo>
                <a:cubicBezTo>
                  <a:pt x="454" y="1060"/>
                  <a:pt x="454" y="1060"/>
                  <a:pt x="423" y="962"/>
                </a:cubicBezTo>
                <a:cubicBezTo>
                  <a:pt x="421" y="954"/>
                  <a:pt x="417" y="950"/>
                  <a:pt x="409" y="948"/>
                </a:cubicBezTo>
                <a:cubicBezTo>
                  <a:pt x="409" y="948"/>
                  <a:pt x="409" y="948"/>
                  <a:pt x="341" y="917"/>
                </a:cubicBezTo>
                <a:cubicBezTo>
                  <a:pt x="337" y="915"/>
                  <a:pt x="329" y="915"/>
                  <a:pt x="323" y="917"/>
                </a:cubicBezTo>
                <a:cubicBezTo>
                  <a:pt x="323" y="917"/>
                  <a:pt x="323" y="917"/>
                  <a:pt x="241" y="958"/>
                </a:cubicBezTo>
                <a:cubicBezTo>
                  <a:pt x="235" y="962"/>
                  <a:pt x="229" y="958"/>
                  <a:pt x="223" y="956"/>
                </a:cubicBezTo>
                <a:cubicBezTo>
                  <a:pt x="223" y="956"/>
                  <a:pt x="223" y="956"/>
                  <a:pt x="106" y="836"/>
                </a:cubicBezTo>
                <a:cubicBezTo>
                  <a:pt x="100" y="834"/>
                  <a:pt x="100" y="824"/>
                  <a:pt x="102" y="820"/>
                </a:cubicBezTo>
                <a:cubicBezTo>
                  <a:pt x="102" y="820"/>
                  <a:pt x="102" y="820"/>
                  <a:pt x="145" y="736"/>
                </a:cubicBezTo>
                <a:cubicBezTo>
                  <a:pt x="147" y="730"/>
                  <a:pt x="147" y="722"/>
                  <a:pt x="145" y="716"/>
                </a:cubicBezTo>
                <a:cubicBezTo>
                  <a:pt x="145" y="716"/>
                  <a:pt x="145" y="716"/>
                  <a:pt x="121" y="659"/>
                </a:cubicBezTo>
                <a:cubicBezTo>
                  <a:pt x="119" y="655"/>
                  <a:pt x="110" y="646"/>
                  <a:pt x="102" y="646"/>
                </a:cubicBezTo>
                <a:cubicBezTo>
                  <a:pt x="102" y="646"/>
                  <a:pt x="102" y="646"/>
                  <a:pt x="16" y="616"/>
                </a:cubicBezTo>
                <a:cubicBezTo>
                  <a:pt x="12" y="616"/>
                  <a:pt x="0" y="608"/>
                  <a:pt x="0" y="601"/>
                </a:cubicBezTo>
                <a:cubicBezTo>
                  <a:pt x="0" y="601"/>
                  <a:pt x="0" y="601"/>
                  <a:pt x="0" y="434"/>
                </a:cubicBezTo>
                <a:cubicBezTo>
                  <a:pt x="0" y="430"/>
                  <a:pt x="12" y="422"/>
                  <a:pt x="16" y="420"/>
                </a:cubicBezTo>
                <a:cubicBezTo>
                  <a:pt x="16" y="420"/>
                  <a:pt x="16" y="420"/>
                  <a:pt x="108" y="392"/>
                </a:cubicBezTo>
                <a:cubicBezTo>
                  <a:pt x="112" y="390"/>
                  <a:pt x="121" y="383"/>
                  <a:pt x="121" y="377"/>
                </a:cubicBezTo>
                <a:cubicBezTo>
                  <a:pt x="121" y="377"/>
                  <a:pt x="121" y="377"/>
                  <a:pt x="147" y="316"/>
                </a:cubicBezTo>
                <a:cubicBezTo>
                  <a:pt x="149" y="312"/>
                  <a:pt x="149" y="302"/>
                  <a:pt x="147" y="298"/>
                </a:cubicBezTo>
                <a:cubicBezTo>
                  <a:pt x="147" y="298"/>
                  <a:pt x="147" y="298"/>
                  <a:pt x="102" y="208"/>
                </a:cubicBezTo>
                <a:cubicBezTo>
                  <a:pt x="100" y="204"/>
                  <a:pt x="100" y="196"/>
                  <a:pt x="106" y="192"/>
                </a:cubicBezTo>
                <a:cubicBezTo>
                  <a:pt x="106" y="192"/>
                  <a:pt x="106" y="192"/>
                  <a:pt x="223" y="74"/>
                </a:cubicBezTo>
                <a:cubicBezTo>
                  <a:pt x="229" y="69"/>
                  <a:pt x="235" y="69"/>
                  <a:pt x="241" y="72"/>
                </a:cubicBezTo>
                <a:cubicBezTo>
                  <a:pt x="241" y="72"/>
                  <a:pt x="241" y="72"/>
                  <a:pt x="329" y="114"/>
                </a:cubicBezTo>
                <a:cubicBezTo>
                  <a:pt x="335" y="116"/>
                  <a:pt x="346" y="116"/>
                  <a:pt x="350" y="114"/>
                </a:cubicBezTo>
                <a:cubicBezTo>
                  <a:pt x="350" y="114"/>
                  <a:pt x="350" y="114"/>
                  <a:pt x="409" y="94"/>
                </a:cubicBezTo>
                <a:cubicBezTo>
                  <a:pt x="417" y="90"/>
                  <a:pt x="421" y="88"/>
                  <a:pt x="423" y="82"/>
                </a:cubicBezTo>
                <a:cubicBezTo>
                  <a:pt x="423" y="82"/>
                  <a:pt x="423" y="82"/>
                  <a:pt x="454" y="4"/>
                </a:cubicBezTo>
                <a:cubicBezTo>
                  <a:pt x="456" y="0"/>
                  <a:pt x="462" y="6"/>
                  <a:pt x="468" y="6"/>
                </a:cubicBezTo>
                <a:cubicBezTo>
                  <a:pt x="468" y="6"/>
                  <a:pt x="468" y="6"/>
                  <a:pt x="636" y="6"/>
                </a:cubicBezTo>
                <a:cubicBezTo>
                  <a:pt x="642" y="6"/>
                  <a:pt x="648" y="0"/>
                  <a:pt x="650" y="4"/>
                </a:cubicBezTo>
                <a:cubicBezTo>
                  <a:pt x="650" y="4"/>
                  <a:pt x="650" y="4"/>
                  <a:pt x="681" y="76"/>
                </a:cubicBezTo>
                <a:cubicBezTo>
                  <a:pt x="681" y="82"/>
                  <a:pt x="687" y="88"/>
                  <a:pt x="693" y="88"/>
                </a:cubicBezTo>
                <a:cubicBezTo>
                  <a:pt x="693" y="88"/>
                  <a:pt x="693" y="88"/>
                  <a:pt x="753" y="112"/>
                </a:cubicBezTo>
                <a:cubicBezTo>
                  <a:pt x="757" y="114"/>
                  <a:pt x="765" y="114"/>
                  <a:pt x="771" y="112"/>
                </a:cubicBezTo>
                <a:cubicBezTo>
                  <a:pt x="771" y="112"/>
                  <a:pt x="771" y="112"/>
                  <a:pt x="859" y="72"/>
                </a:cubicBezTo>
                <a:cubicBezTo>
                  <a:pt x="863" y="69"/>
                  <a:pt x="871" y="69"/>
                  <a:pt x="875" y="74"/>
                </a:cubicBezTo>
                <a:cubicBezTo>
                  <a:pt x="875" y="74"/>
                  <a:pt x="875" y="74"/>
                  <a:pt x="994" y="192"/>
                </a:cubicBezTo>
                <a:cubicBezTo>
                  <a:pt x="998" y="196"/>
                  <a:pt x="998" y="204"/>
                  <a:pt x="996" y="208"/>
                </a:cubicBezTo>
                <a:cubicBezTo>
                  <a:pt x="996" y="208"/>
                  <a:pt x="996" y="208"/>
                  <a:pt x="955" y="296"/>
                </a:cubicBezTo>
                <a:cubicBezTo>
                  <a:pt x="953" y="300"/>
                  <a:pt x="953" y="308"/>
                  <a:pt x="955" y="314"/>
                </a:cubicBezTo>
                <a:cubicBezTo>
                  <a:pt x="955" y="314"/>
                  <a:pt x="955" y="314"/>
                  <a:pt x="982" y="377"/>
                </a:cubicBezTo>
                <a:cubicBezTo>
                  <a:pt x="984" y="383"/>
                  <a:pt x="990" y="390"/>
                  <a:pt x="994" y="392"/>
                </a:cubicBezTo>
                <a:cubicBezTo>
                  <a:pt x="994" y="392"/>
                  <a:pt x="994" y="392"/>
                  <a:pt x="1076" y="420"/>
                </a:cubicBezTo>
                <a:close/>
                <a:moveTo>
                  <a:pt x="550" y="805"/>
                </a:moveTo>
                <a:cubicBezTo>
                  <a:pt x="699" y="805"/>
                  <a:pt x="820" y="685"/>
                  <a:pt x="820" y="536"/>
                </a:cubicBezTo>
                <a:cubicBezTo>
                  <a:pt x="820" y="387"/>
                  <a:pt x="699" y="267"/>
                  <a:pt x="550" y="267"/>
                </a:cubicBezTo>
                <a:cubicBezTo>
                  <a:pt x="401" y="267"/>
                  <a:pt x="280" y="387"/>
                  <a:pt x="280" y="536"/>
                </a:cubicBezTo>
                <a:cubicBezTo>
                  <a:pt x="280" y="685"/>
                  <a:pt x="401" y="805"/>
                  <a:pt x="550" y="805"/>
                </a:cubicBezTo>
                <a:close/>
              </a:path>
            </a:pathLst>
          </a:custGeom>
          <a:solidFill>
            <a:schemeClr val="accent4">
              <a:lumMod val="75000"/>
            </a:schemeClr>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269" name="Freeform 142"/>
          <p:cNvSpPr>
            <a:spLocks noEditPoints="1"/>
          </p:cNvSpPr>
          <p:nvPr/>
        </p:nvSpPr>
        <p:spPr bwMode="auto">
          <a:xfrm flipH="1">
            <a:off x="5844883" y="5273768"/>
            <a:ext cx="530785" cy="438046"/>
          </a:xfrm>
          <a:custGeom>
            <a:avLst/>
            <a:gdLst>
              <a:gd name="T0" fmla="*/ 1867 w 2493"/>
              <a:gd name="T1" fmla="*/ 1229 h 2008"/>
              <a:gd name="T2" fmla="*/ 2483 w 2493"/>
              <a:gd name="T3" fmla="*/ 1066 h 2008"/>
              <a:gd name="T4" fmla="*/ 2483 w 2493"/>
              <a:gd name="T5" fmla="*/ 1345 h 2008"/>
              <a:gd name="T6" fmla="*/ 2311 w 2493"/>
              <a:gd name="T7" fmla="*/ 1492 h 2008"/>
              <a:gd name="T8" fmla="*/ 2364 w 2493"/>
              <a:gd name="T9" fmla="*/ 1659 h 2008"/>
              <a:gd name="T10" fmla="*/ 2055 w 2493"/>
              <a:gd name="T11" fmla="*/ 1780 h 2008"/>
              <a:gd name="T12" fmla="*/ 1916 w 2493"/>
              <a:gd name="T13" fmla="*/ 1847 h 2008"/>
              <a:gd name="T14" fmla="*/ 1611 w 2493"/>
              <a:gd name="T15" fmla="*/ 2008 h 2008"/>
              <a:gd name="T16" fmla="*/ 1532 w 2493"/>
              <a:gd name="T17" fmla="*/ 1816 h 2008"/>
              <a:gd name="T18" fmla="*/ 1290 w 2493"/>
              <a:gd name="T19" fmla="*/ 1833 h 2008"/>
              <a:gd name="T20" fmla="*/ 1090 w 2493"/>
              <a:gd name="T21" fmla="*/ 1635 h 2008"/>
              <a:gd name="T22" fmla="*/ 1117 w 2493"/>
              <a:gd name="T23" fmla="*/ 1405 h 2008"/>
              <a:gd name="T24" fmla="*/ 947 w 2493"/>
              <a:gd name="T25" fmla="*/ 1323 h 2008"/>
              <a:gd name="T26" fmla="*/ 1096 w 2493"/>
              <a:gd name="T27" fmla="*/ 1021 h 2008"/>
              <a:gd name="T28" fmla="*/ 1151 w 2493"/>
              <a:gd name="T29" fmla="*/ 889 h 2008"/>
              <a:gd name="T30" fmla="*/ 1266 w 2493"/>
              <a:gd name="T31" fmla="*/ 569 h 2008"/>
              <a:gd name="T32" fmla="*/ 1444 w 2493"/>
              <a:gd name="T33" fmla="*/ 628 h 2008"/>
              <a:gd name="T34" fmla="*/ 1591 w 2493"/>
              <a:gd name="T35" fmla="*/ 469 h 2008"/>
              <a:gd name="T36" fmla="*/ 1871 w 2493"/>
              <a:gd name="T37" fmla="*/ 469 h 2008"/>
              <a:gd name="T38" fmla="*/ 2016 w 2493"/>
              <a:gd name="T39" fmla="*/ 626 h 2008"/>
              <a:gd name="T40" fmla="*/ 2192 w 2493"/>
              <a:gd name="T41" fmla="*/ 569 h 2008"/>
              <a:gd name="T42" fmla="*/ 2309 w 2493"/>
              <a:gd name="T43" fmla="*/ 885 h 2008"/>
              <a:gd name="T44" fmla="*/ 2364 w 2493"/>
              <a:gd name="T45" fmla="*/ 1021 h 2008"/>
              <a:gd name="T46" fmla="*/ 2117 w 2493"/>
              <a:gd name="T47" fmla="*/ 1229 h 2008"/>
              <a:gd name="T48" fmla="*/ 1730 w 2493"/>
              <a:gd name="T49" fmla="*/ 1614 h 2008"/>
              <a:gd name="T50" fmla="*/ 646 w 2493"/>
              <a:gd name="T51" fmla="*/ 536 h 2008"/>
              <a:gd name="T52" fmla="*/ 1076 w 2493"/>
              <a:gd name="T53" fmla="*/ 420 h 2008"/>
              <a:gd name="T54" fmla="*/ 1076 w 2493"/>
              <a:gd name="T55" fmla="*/ 616 h 2008"/>
              <a:gd name="T56" fmla="*/ 957 w 2493"/>
              <a:gd name="T57" fmla="*/ 718 h 2008"/>
              <a:gd name="T58" fmla="*/ 994 w 2493"/>
              <a:gd name="T59" fmla="*/ 836 h 2008"/>
              <a:gd name="T60" fmla="*/ 777 w 2493"/>
              <a:gd name="T61" fmla="*/ 922 h 2008"/>
              <a:gd name="T62" fmla="*/ 681 w 2493"/>
              <a:gd name="T63" fmla="*/ 968 h 2008"/>
              <a:gd name="T64" fmla="*/ 468 w 2493"/>
              <a:gd name="T65" fmla="*/ 1085 h 2008"/>
              <a:gd name="T66" fmla="*/ 409 w 2493"/>
              <a:gd name="T67" fmla="*/ 948 h 2008"/>
              <a:gd name="T68" fmla="*/ 241 w 2493"/>
              <a:gd name="T69" fmla="*/ 958 h 2008"/>
              <a:gd name="T70" fmla="*/ 102 w 2493"/>
              <a:gd name="T71" fmla="*/ 820 h 2008"/>
              <a:gd name="T72" fmla="*/ 121 w 2493"/>
              <a:gd name="T73" fmla="*/ 659 h 2008"/>
              <a:gd name="T74" fmla="*/ 0 w 2493"/>
              <a:gd name="T75" fmla="*/ 601 h 2008"/>
              <a:gd name="T76" fmla="*/ 108 w 2493"/>
              <a:gd name="T77" fmla="*/ 392 h 2008"/>
              <a:gd name="T78" fmla="*/ 147 w 2493"/>
              <a:gd name="T79" fmla="*/ 298 h 2008"/>
              <a:gd name="T80" fmla="*/ 223 w 2493"/>
              <a:gd name="T81" fmla="*/ 74 h 2008"/>
              <a:gd name="T82" fmla="*/ 350 w 2493"/>
              <a:gd name="T83" fmla="*/ 114 h 2008"/>
              <a:gd name="T84" fmla="*/ 454 w 2493"/>
              <a:gd name="T85" fmla="*/ 4 h 2008"/>
              <a:gd name="T86" fmla="*/ 650 w 2493"/>
              <a:gd name="T87" fmla="*/ 4 h 2008"/>
              <a:gd name="T88" fmla="*/ 753 w 2493"/>
              <a:gd name="T89" fmla="*/ 112 h 2008"/>
              <a:gd name="T90" fmla="*/ 875 w 2493"/>
              <a:gd name="T91" fmla="*/ 74 h 2008"/>
              <a:gd name="T92" fmla="*/ 955 w 2493"/>
              <a:gd name="T93" fmla="*/ 296 h 2008"/>
              <a:gd name="T94" fmla="*/ 994 w 2493"/>
              <a:gd name="T95" fmla="*/ 392 h 2008"/>
              <a:gd name="T96" fmla="*/ 820 w 2493"/>
              <a:gd name="T97" fmla="*/ 536 h 2008"/>
              <a:gd name="T98" fmla="*/ 550 w 2493"/>
              <a:gd name="T99" fmla="*/ 805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3" h="2008">
                <a:moveTo>
                  <a:pt x="1591" y="1229"/>
                </a:moveTo>
                <a:cubicBezTo>
                  <a:pt x="1591" y="1154"/>
                  <a:pt x="1652" y="1093"/>
                  <a:pt x="1728" y="1093"/>
                </a:cubicBezTo>
                <a:cubicBezTo>
                  <a:pt x="1804" y="1093"/>
                  <a:pt x="1867" y="1154"/>
                  <a:pt x="1867" y="1229"/>
                </a:cubicBezTo>
                <a:cubicBezTo>
                  <a:pt x="1867" y="1305"/>
                  <a:pt x="1804" y="1366"/>
                  <a:pt x="1728" y="1366"/>
                </a:cubicBezTo>
                <a:cubicBezTo>
                  <a:pt x="1652" y="1366"/>
                  <a:pt x="1591" y="1305"/>
                  <a:pt x="1591" y="1229"/>
                </a:cubicBezTo>
                <a:close/>
                <a:moveTo>
                  <a:pt x="2483" y="1066"/>
                </a:moveTo>
                <a:cubicBezTo>
                  <a:pt x="2491" y="1068"/>
                  <a:pt x="2493" y="1078"/>
                  <a:pt x="2493" y="1085"/>
                </a:cubicBezTo>
                <a:cubicBezTo>
                  <a:pt x="2493" y="1085"/>
                  <a:pt x="2493" y="1085"/>
                  <a:pt x="2493" y="1323"/>
                </a:cubicBezTo>
                <a:cubicBezTo>
                  <a:pt x="2493" y="1333"/>
                  <a:pt x="2491" y="1341"/>
                  <a:pt x="2483" y="1345"/>
                </a:cubicBezTo>
                <a:cubicBezTo>
                  <a:pt x="2483" y="1345"/>
                  <a:pt x="2483" y="1345"/>
                  <a:pt x="2366" y="1386"/>
                </a:cubicBezTo>
                <a:cubicBezTo>
                  <a:pt x="2360" y="1388"/>
                  <a:pt x="2350" y="1398"/>
                  <a:pt x="2348" y="1405"/>
                </a:cubicBezTo>
                <a:cubicBezTo>
                  <a:pt x="2348" y="1405"/>
                  <a:pt x="2348" y="1405"/>
                  <a:pt x="2311" y="1492"/>
                </a:cubicBezTo>
                <a:cubicBezTo>
                  <a:pt x="2309" y="1498"/>
                  <a:pt x="2309" y="1513"/>
                  <a:pt x="2311" y="1521"/>
                </a:cubicBezTo>
                <a:cubicBezTo>
                  <a:pt x="2311" y="1521"/>
                  <a:pt x="2311" y="1521"/>
                  <a:pt x="2366" y="1635"/>
                </a:cubicBezTo>
                <a:cubicBezTo>
                  <a:pt x="2372" y="1643"/>
                  <a:pt x="2370" y="1655"/>
                  <a:pt x="2364" y="1659"/>
                </a:cubicBezTo>
                <a:cubicBezTo>
                  <a:pt x="2364" y="1659"/>
                  <a:pt x="2364" y="1659"/>
                  <a:pt x="2192" y="1828"/>
                </a:cubicBezTo>
                <a:cubicBezTo>
                  <a:pt x="2188" y="1835"/>
                  <a:pt x="2176" y="1839"/>
                  <a:pt x="2170" y="1833"/>
                </a:cubicBezTo>
                <a:cubicBezTo>
                  <a:pt x="2170" y="1833"/>
                  <a:pt x="2170" y="1833"/>
                  <a:pt x="2055" y="1780"/>
                </a:cubicBezTo>
                <a:cubicBezTo>
                  <a:pt x="2049" y="1775"/>
                  <a:pt x="2037" y="1777"/>
                  <a:pt x="2027" y="1780"/>
                </a:cubicBezTo>
                <a:cubicBezTo>
                  <a:pt x="2027" y="1780"/>
                  <a:pt x="2027" y="1780"/>
                  <a:pt x="1935" y="1820"/>
                </a:cubicBezTo>
                <a:cubicBezTo>
                  <a:pt x="1924" y="1826"/>
                  <a:pt x="1918" y="1839"/>
                  <a:pt x="1916" y="1847"/>
                </a:cubicBezTo>
                <a:cubicBezTo>
                  <a:pt x="1916" y="1847"/>
                  <a:pt x="1916" y="1847"/>
                  <a:pt x="1871" y="1975"/>
                </a:cubicBezTo>
                <a:cubicBezTo>
                  <a:pt x="1869" y="1981"/>
                  <a:pt x="1859" y="2008"/>
                  <a:pt x="1853" y="2008"/>
                </a:cubicBezTo>
                <a:cubicBezTo>
                  <a:pt x="1853" y="2008"/>
                  <a:pt x="1853" y="2008"/>
                  <a:pt x="1611" y="2008"/>
                </a:cubicBezTo>
                <a:cubicBezTo>
                  <a:pt x="1603" y="2008"/>
                  <a:pt x="1593" y="1981"/>
                  <a:pt x="1591" y="1975"/>
                </a:cubicBezTo>
                <a:cubicBezTo>
                  <a:pt x="1591" y="1975"/>
                  <a:pt x="1591" y="1975"/>
                  <a:pt x="1550" y="1839"/>
                </a:cubicBezTo>
                <a:cubicBezTo>
                  <a:pt x="1548" y="1828"/>
                  <a:pt x="1538" y="1820"/>
                  <a:pt x="1532" y="1816"/>
                </a:cubicBezTo>
                <a:cubicBezTo>
                  <a:pt x="1532" y="1816"/>
                  <a:pt x="1532" y="1816"/>
                  <a:pt x="1433" y="1777"/>
                </a:cubicBezTo>
                <a:cubicBezTo>
                  <a:pt x="1427" y="1773"/>
                  <a:pt x="1413" y="1773"/>
                  <a:pt x="1405" y="1777"/>
                </a:cubicBezTo>
                <a:cubicBezTo>
                  <a:pt x="1405" y="1777"/>
                  <a:pt x="1405" y="1777"/>
                  <a:pt x="1290" y="1833"/>
                </a:cubicBezTo>
                <a:cubicBezTo>
                  <a:pt x="1282" y="1839"/>
                  <a:pt x="1270" y="1835"/>
                  <a:pt x="1266" y="1828"/>
                </a:cubicBezTo>
                <a:cubicBezTo>
                  <a:pt x="1266" y="1828"/>
                  <a:pt x="1266" y="1828"/>
                  <a:pt x="1094" y="1659"/>
                </a:cubicBezTo>
                <a:cubicBezTo>
                  <a:pt x="1090" y="1655"/>
                  <a:pt x="1086" y="1643"/>
                  <a:pt x="1090" y="1635"/>
                </a:cubicBezTo>
                <a:cubicBezTo>
                  <a:pt x="1090" y="1635"/>
                  <a:pt x="1090" y="1635"/>
                  <a:pt x="1149" y="1513"/>
                </a:cubicBezTo>
                <a:cubicBezTo>
                  <a:pt x="1151" y="1506"/>
                  <a:pt x="1151" y="1494"/>
                  <a:pt x="1149" y="1486"/>
                </a:cubicBezTo>
                <a:cubicBezTo>
                  <a:pt x="1149" y="1486"/>
                  <a:pt x="1149" y="1486"/>
                  <a:pt x="1117" y="1405"/>
                </a:cubicBezTo>
                <a:cubicBezTo>
                  <a:pt x="1110" y="1398"/>
                  <a:pt x="1100" y="1388"/>
                  <a:pt x="1094" y="1386"/>
                </a:cubicBezTo>
                <a:cubicBezTo>
                  <a:pt x="1094" y="1386"/>
                  <a:pt x="1094" y="1386"/>
                  <a:pt x="967" y="1345"/>
                </a:cubicBezTo>
                <a:cubicBezTo>
                  <a:pt x="961" y="1341"/>
                  <a:pt x="947" y="1333"/>
                  <a:pt x="947" y="1323"/>
                </a:cubicBezTo>
                <a:cubicBezTo>
                  <a:pt x="947" y="1323"/>
                  <a:pt x="947" y="1323"/>
                  <a:pt x="947" y="1085"/>
                </a:cubicBezTo>
                <a:cubicBezTo>
                  <a:pt x="947" y="1078"/>
                  <a:pt x="961" y="1068"/>
                  <a:pt x="967" y="1066"/>
                </a:cubicBezTo>
                <a:cubicBezTo>
                  <a:pt x="967" y="1066"/>
                  <a:pt x="967" y="1066"/>
                  <a:pt x="1096" y="1021"/>
                </a:cubicBezTo>
                <a:cubicBezTo>
                  <a:pt x="1106" y="1019"/>
                  <a:pt x="1112" y="1011"/>
                  <a:pt x="1117" y="1003"/>
                </a:cubicBezTo>
                <a:cubicBezTo>
                  <a:pt x="1117" y="1003"/>
                  <a:pt x="1117" y="1003"/>
                  <a:pt x="1151" y="915"/>
                </a:cubicBezTo>
                <a:cubicBezTo>
                  <a:pt x="1157" y="909"/>
                  <a:pt x="1153" y="897"/>
                  <a:pt x="1151" y="889"/>
                </a:cubicBezTo>
                <a:cubicBezTo>
                  <a:pt x="1151" y="889"/>
                  <a:pt x="1151" y="889"/>
                  <a:pt x="1092" y="762"/>
                </a:cubicBezTo>
                <a:cubicBezTo>
                  <a:pt x="1086" y="754"/>
                  <a:pt x="1090" y="746"/>
                  <a:pt x="1094" y="738"/>
                </a:cubicBezTo>
                <a:cubicBezTo>
                  <a:pt x="1094" y="738"/>
                  <a:pt x="1094" y="738"/>
                  <a:pt x="1266" y="569"/>
                </a:cubicBezTo>
                <a:cubicBezTo>
                  <a:pt x="1270" y="565"/>
                  <a:pt x="1282" y="563"/>
                  <a:pt x="1290" y="565"/>
                </a:cubicBezTo>
                <a:cubicBezTo>
                  <a:pt x="1290" y="565"/>
                  <a:pt x="1290" y="565"/>
                  <a:pt x="1415" y="628"/>
                </a:cubicBezTo>
                <a:cubicBezTo>
                  <a:pt x="1423" y="630"/>
                  <a:pt x="1438" y="632"/>
                  <a:pt x="1444" y="628"/>
                </a:cubicBezTo>
                <a:cubicBezTo>
                  <a:pt x="1444" y="628"/>
                  <a:pt x="1444" y="628"/>
                  <a:pt x="1532" y="595"/>
                </a:cubicBezTo>
                <a:cubicBezTo>
                  <a:pt x="1538" y="591"/>
                  <a:pt x="1548" y="587"/>
                  <a:pt x="1550" y="579"/>
                </a:cubicBezTo>
                <a:cubicBezTo>
                  <a:pt x="1550" y="579"/>
                  <a:pt x="1550" y="579"/>
                  <a:pt x="1591" y="469"/>
                </a:cubicBezTo>
                <a:cubicBezTo>
                  <a:pt x="1593" y="459"/>
                  <a:pt x="1603" y="469"/>
                  <a:pt x="1611" y="469"/>
                </a:cubicBezTo>
                <a:cubicBezTo>
                  <a:pt x="1611" y="469"/>
                  <a:pt x="1611" y="469"/>
                  <a:pt x="1853" y="469"/>
                </a:cubicBezTo>
                <a:cubicBezTo>
                  <a:pt x="1859" y="469"/>
                  <a:pt x="1869" y="459"/>
                  <a:pt x="1871" y="469"/>
                </a:cubicBezTo>
                <a:cubicBezTo>
                  <a:pt x="1871" y="469"/>
                  <a:pt x="1871" y="469"/>
                  <a:pt x="1916" y="573"/>
                </a:cubicBezTo>
                <a:cubicBezTo>
                  <a:pt x="1918" y="579"/>
                  <a:pt x="1924" y="589"/>
                  <a:pt x="1935" y="591"/>
                </a:cubicBezTo>
                <a:cubicBezTo>
                  <a:pt x="1935" y="591"/>
                  <a:pt x="1935" y="591"/>
                  <a:pt x="2016" y="626"/>
                </a:cubicBezTo>
                <a:cubicBezTo>
                  <a:pt x="2025" y="630"/>
                  <a:pt x="2039" y="628"/>
                  <a:pt x="2045" y="626"/>
                </a:cubicBezTo>
                <a:cubicBezTo>
                  <a:pt x="2045" y="626"/>
                  <a:pt x="2045" y="626"/>
                  <a:pt x="2170" y="565"/>
                </a:cubicBezTo>
                <a:cubicBezTo>
                  <a:pt x="2176" y="563"/>
                  <a:pt x="2188" y="563"/>
                  <a:pt x="2192" y="569"/>
                </a:cubicBezTo>
                <a:cubicBezTo>
                  <a:pt x="2192" y="569"/>
                  <a:pt x="2192" y="569"/>
                  <a:pt x="2364" y="738"/>
                </a:cubicBezTo>
                <a:cubicBezTo>
                  <a:pt x="2370" y="746"/>
                  <a:pt x="2372" y="754"/>
                  <a:pt x="2366" y="762"/>
                </a:cubicBezTo>
                <a:cubicBezTo>
                  <a:pt x="2366" y="762"/>
                  <a:pt x="2366" y="762"/>
                  <a:pt x="2309" y="885"/>
                </a:cubicBezTo>
                <a:cubicBezTo>
                  <a:pt x="2305" y="893"/>
                  <a:pt x="2305" y="905"/>
                  <a:pt x="2309" y="911"/>
                </a:cubicBezTo>
                <a:cubicBezTo>
                  <a:pt x="2309" y="911"/>
                  <a:pt x="2309" y="911"/>
                  <a:pt x="2346" y="1003"/>
                </a:cubicBezTo>
                <a:cubicBezTo>
                  <a:pt x="2350" y="1011"/>
                  <a:pt x="2358" y="1019"/>
                  <a:pt x="2364" y="1021"/>
                </a:cubicBezTo>
                <a:cubicBezTo>
                  <a:pt x="2364" y="1021"/>
                  <a:pt x="2364" y="1021"/>
                  <a:pt x="2483" y="1066"/>
                </a:cubicBezTo>
                <a:close/>
                <a:moveTo>
                  <a:pt x="1730" y="1614"/>
                </a:moveTo>
                <a:cubicBezTo>
                  <a:pt x="1943" y="1614"/>
                  <a:pt x="2117" y="1441"/>
                  <a:pt x="2117" y="1229"/>
                </a:cubicBezTo>
                <a:cubicBezTo>
                  <a:pt x="2117" y="1017"/>
                  <a:pt x="1943" y="844"/>
                  <a:pt x="1730" y="844"/>
                </a:cubicBezTo>
                <a:cubicBezTo>
                  <a:pt x="1517" y="844"/>
                  <a:pt x="1344" y="1017"/>
                  <a:pt x="1344" y="1229"/>
                </a:cubicBezTo>
                <a:cubicBezTo>
                  <a:pt x="1344" y="1441"/>
                  <a:pt x="1517" y="1614"/>
                  <a:pt x="1730" y="1614"/>
                </a:cubicBezTo>
                <a:close/>
                <a:moveTo>
                  <a:pt x="454" y="536"/>
                </a:moveTo>
                <a:cubicBezTo>
                  <a:pt x="454" y="589"/>
                  <a:pt x="497" y="632"/>
                  <a:pt x="550" y="632"/>
                </a:cubicBezTo>
                <a:cubicBezTo>
                  <a:pt x="603" y="632"/>
                  <a:pt x="646" y="589"/>
                  <a:pt x="646" y="536"/>
                </a:cubicBezTo>
                <a:cubicBezTo>
                  <a:pt x="646" y="483"/>
                  <a:pt x="603" y="440"/>
                  <a:pt x="550" y="440"/>
                </a:cubicBezTo>
                <a:cubicBezTo>
                  <a:pt x="497" y="440"/>
                  <a:pt x="454" y="483"/>
                  <a:pt x="454" y="536"/>
                </a:cubicBezTo>
                <a:close/>
                <a:moveTo>
                  <a:pt x="1076" y="420"/>
                </a:moveTo>
                <a:cubicBezTo>
                  <a:pt x="1082" y="422"/>
                  <a:pt x="1082" y="430"/>
                  <a:pt x="1082" y="434"/>
                </a:cubicBezTo>
                <a:cubicBezTo>
                  <a:pt x="1082" y="434"/>
                  <a:pt x="1082" y="434"/>
                  <a:pt x="1082" y="601"/>
                </a:cubicBezTo>
                <a:cubicBezTo>
                  <a:pt x="1082" y="608"/>
                  <a:pt x="1082" y="616"/>
                  <a:pt x="1076" y="616"/>
                </a:cubicBezTo>
                <a:cubicBezTo>
                  <a:pt x="1076" y="616"/>
                  <a:pt x="1076" y="616"/>
                  <a:pt x="996" y="646"/>
                </a:cubicBezTo>
                <a:cubicBezTo>
                  <a:pt x="992" y="646"/>
                  <a:pt x="984" y="655"/>
                  <a:pt x="982" y="659"/>
                </a:cubicBezTo>
                <a:cubicBezTo>
                  <a:pt x="982" y="659"/>
                  <a:pt x="982" y="659"/>
                  <a:pt x="957" y="718"/>
                </a:cubicBezTo>
                <a:cubicBezTo>
                  <a:pt x="955" y="726"/>
                  <a:pt x="955" y="734"/>
                  <a:pt x="957" y="740"/>
                </a:cubicBezTo>
                <a:cubicBezTo>
                  <a:pt x="957" y="740"/>
                  <a:pt x="957" y="740"/>
                  <a:pt x="996" y="820"/>
                </a:cubicBezTo>
                <a:cubicBezTo>
                  <a:pt x="998" y="824"/>
                  <a:pt x="998" y="834"/>
                  <a:pt x="994" y="836"/>
                </a:cubicBezTo>
                <a:cubicBezTo>
                  <a:pt x="994" y="836"/>
                  <a:pt x="994" y="836"/>
                  <a:pt x="875" y="956"/>
                </a:cubicBezTo>
                <a:cubicBezTo>
                  <a:pt x="871" y="958"/>
                  <a:pt x="863" y="962"/>
                  <a:pt x="859" y="958"/>
                </a:cubicBezTo>
                <a:cubicBezTo>
                  <a:pt x="859" y="958"/>
                  <a:pt x="859" y="958"/>
                  <a:pt x="777" y="922"/>
                </a:cubicBezTo>
                <a:cubicBezTo>
                  <a:pt x="771" y="917"/>
                  <a:pt x="765" y="917"/>
                  <a:pt x="757" y="924"/>
                </a:cubicBezTo>
                <a:cubicBezTo>
                  <a:pt x="757" y="924"/>
                  <a:pt x="757" y="924"/>
                  <a:pt x="693" y="952"/>
                </a:cubicBezTo>
                <a:cubicBezTo>
                  <a:pt x="687" y="952"/>
                  <a:pt x="681" y="964"/>
                  <a:pt x="681" y="968"/>
                </a:cubicBezTo>
                <a:cubicBezTo>
                  <a:pt x="681" y="968"/>
                  <a:pt x="681" y="968"/>
                  <a:pt x="650" y="1060"/>
                </a:cubicBezTo>
                <a:cubicBezTo>
                  <a:pt x="648" y="1064"/>
                  <a:pt x="642" y="1085"/>
                  <a:pt x="636" y="1085"/>
                </a:cubicBezTo>
                <a:cubicBezTo>
                  <a:pt x="636" y="1085"/>
                  <a:pt x="636" y="1085"/>
                  <a:pt x="468" y="1085"/>
                </a:cubicBezTo>
                <a:cubicBezTo>
                  <a:pt x="462" y="1085"/>
                  <a:pt x="456" y="1064"/>
                  <a:pt x="454" y="1060"/>
                </a:cubicBezTo>
                <a:cubicBezTo>
                  <a:pt x="454" y="1060"/>
                  <a:pt x="454" y="1060"/>
                  <a:pt x="423" y="962"/>
                </a:cubicBezTo>
                <a:cubicBezTo>
                  <a:pt x="421" y="954"/>
                  <a:pt x="417" y="950"/>
                  <a:pt x="409" y="948"/>
                </a:cubicBezTo>
                <a:cubicBezTo>
                  <a:pt x="409" y="948"/>
                  <a:pt x="409" y="948"/>
                  <a:pt x="341" y="917"/>
                </a:cubicBezTo>
                <a:cubicBezTo>
                  <a:pt x="337" y="915"/>
                  <a:pt x="329" y="915"/>
                  <a:pt x="323" y="917"/>
                </a:cubicBezTo>
                <a:cubicBezTo>
                  <a:pt x="323" y="917"/>
                  <a:pt x="323" y="917"/>
                  <a:pt x="241" y="958"/>
                </a:cubicBezTo>
                <a:cubicBezTo>
                  <a:pt x="235" y="962"/>
                  <a:pt x="229" y="958"/>
                  <a:pt x="223" y="956"/>
                </a:cubicBezTo>
                <a:cubicBezTo>
                  <a:pt x="223" y="956"/>
                  <a:pt x="223" y="956"/>
                  <a:pt x="106" y="836"/>
                </a:cubicBezTo>
                <a:cubicBezTo>
                  <a:pt x="100" y="834"/>
                  <a:pt x="100" y="824"/>
                  <a:pt x="102" y="820"/>
                </a:cubicBezTo>
                <a:cubicBezTo>
                  <a:pt x="102" y="820"/>
                  <a:pt x="102" y="820"/>
                  <a:pt x="145" y="736"/>
                </a:cubicBezTo>
                <a:cubicBezTo>
                  <a:pt x="147" y="730"/>
                  <a:pt x="147" y="722"/>
                  <a:pt x="145" y="716"/>
                </a:cubicBezTo>
                <a:cubicBezTo>
                  <a:pt x="145" y="716"/>
                  <a:pt x="145" y="716"/>
                  <a:pt x="121" y="659"/>
                </a:cubicBezTo>
                <a:cubicBezTo>
                  <a:pt x="119" y="655"/>
                  <a:pt x="110" y="646"/>
                  <a:pt x="102" y="646"/>
                </a:cubicBezTo>
                <a:cubicBezTo>
                  <a:pt x="102" y="646"/>
                  <a:pt x="102" y="646"/>
                  <a:pt x="16" y="616"/>
                </a:cubicBezTo>
                <a:cubicBezTo>
                  <a:pt x="12" y="616"/>
                  <a:pt x="0" y="608"/>
                  <a:pt x="0" y="601"/>
                </a:cubicBezTo>
                <a:cubicBezTo>
                  <a:pt x="0" y="601"/>
                  <a:pt x="0" y="601"/>
                  <a:pt x="0" y="434"/>
                </a:cubicBezTo>
                <a:cubicBezTo>
                  <a:pt x="0" y="430"/>
                  <a:pt x="12" y="422"/>
                  <a:pt x="16" y="420"/>
                </a:cubicBezTo>
                <a:cubicBezTo>
                  <a:pt x="16" y="420"/>
                  <a:pt x="16" y="420"/>
                  <a:pt x="108" y="392"/>
                </a:cubicBezTo>
                <a:cubicBezTo>
                  <a:pt x="112" y="390"/>
                  <a:pt x="121" y="383"/>
                  <a:pt x="121" y="377"/>
                </a:cubicBezTo>
                <a:cubicBezTo>
                  <a:pt x="121" y="377"/>
                  <a:pt x="121" y="377"/>
                  <a:pt x="147" y="316"/>
                </a:cubicBezTo>
                <a:cubicBezTo>
                  <a:pt x="149" y="312"/>
                  <a:pt x="149" y="302"/>
                  <a:pt x="147" y="298"/>
                </a:cubicBezTo>
                <a:cubicBezTo>
                  <a:pt x="147" y="298"/>
                  <a:pt x="147" y="298"/>
                  <a:pt x="102" y="208"/>
                </a:cubicBezTo>
                <a:cubicBezTo>
                  <a:pt x="100" y="204"/>
                  <a:pt x="100" y="196"/>
                  <a:pt x="106" y="192"/>
                </a:cubicBezTo>
                <a:cubicBezTo>
                  <a:pt x="106" y="192"/>
                  <a:pt x="106" y="192"/>
                  <a:pt x="223" y="74"/>
                </a:cubicBezTo>
                <a:cubicBezTo>
                  <a:pt x="229" y="69"/>
                  <a:pt x="235" y="69"/>
                  <a:pt x="241" y="72"/>
                </a:cubicBezTo>
                <a:cubicBezTo>
                  <a:pt x="241" y="72"/>
                  <a:pt x="241" y="72"/>
                  <a:pt x="329" y="114"/>
                </a:cubicBezTo>
                <a:cubicBezTo>
                  <a:pt x="335" y="116"/>
                  <a:pt x="346" y="116"/>
                  <a:pt x="350" y="114"/>
                </a:cubicBezTo>
                <a:cubicBezTo>
                  <a:pt x="350" y="114"/>
                  <a:pt x="350" y="114"/>
                  <a:pt x="409" y="94"/>
                </a:cubicBezTo>
                <a:cubicBezTo>
                  <a:pt x="417" y="90"/>
                  <a:pt x="421" y="88"/>
                  <a:pt x="423" y="82"/>
                </a:cubicBezTo>
                <a:cubicBezTo>
                  <a:pt x="423" y="82"/>
                  <a:pt x="423" y="82"/>
                  <a:pt x="454" y="4"/>
                </a:cubicBezTo>
                <a:cubicBezTo>
                  <a:pt x="456" y="0"/>
                  <a:pt x="462" y="6"/>
                  <a:pt x="468" y="6"/>
                </a:cubicBezTo>
                <a:cubicBezTo>
                  <a:pt x="468" y="6"/>
                  <a:pt x="468" y="6"/>
                  <a:pt x="636" y="6"/>
                </a:cubicBezTo>
                <a:cubicBezTo>
                  <a:pt x="642" y="6"/>
                  <a:pt x="648" y="0"/>
                  <a:pt x="650" y="4"/>
                </a:cubicBezTo>
                <a:cubicBezTo>
                  <a:pt x="650" y="4"/>
                  <a:pt x="650" y="4"/>
                  <a:pt x="681" y="76"/>
                </a:cubicBezTo>
                <a:cubicBezTo>
                  <a:pt x="681" y="82"/>
                  <a:pt x="687" y="88"/>
                  <a:pt x="693" y="88"/>
                </a:cubicBezTo>
                <a:cubicBezTo>
                  <a:pt x="693" y="88"/>
                  <a:pt x="693" y="88"/>
                  <a:pt x="753" y="112"/>
                </a:cubicBezTo>
                <a:cubicBezTo>
                  <a:pt x="757" y="114"/>
                  <a:pt x="765" y="114"/>
                  <a:pt x="771" y="112"/>
                </a:cubicBezTo>
                <a:cubicBezTo>
                  <a:pt x="771" y="112"/>
                  <a:pt x="771" y="112"/>
                  <a:pt x="859" y="72"/>
                </a:cubicBezTo>
                <a:cubicBezTo>
                  <a:pt x="863" y="69"/>
                  <a:pt x="871" y="69"/>
                  <a:pt x="875" y="74"/>
                </a:cubicBezTo>
                <a:cubicBezTo>
                  <a:pt x="875" y="74"/>
                  <a:pt x="875" y="74"/>
                  <a:pt x="994" y="192"/>
                </a:cubicBezTo>
                <a:cubicBezTo>
                  <a:pt x="998" y="196"/>
                  <a:pt x="998" y="204"/>
                  <a:pt x="996" y="208"/>
                </a:cubicBezTo>
                <a:cubicBezTo>
                  <a:pt x="996" y="208"/>
                  <a:pt x="996" y="208"/>
                  <a:pt x="955" y="296"/>
                </a:cubicBezTo>
                <a:cubicBezTo>
                  <a:pt x="953" y="300"/>
                  <a:pt x="953" y="308"/>
                  <a:pt x="955" y="314"/>
                </a:cubicBezTo>
                <a:cubicBezTo>
                  <a:pt x="955" y="314"/>
                  <a:pt x="955" y="314"/>
                  <a:pt x="982" y="377"/>
                </a:cubicBezTo>
                <a:cubicBezTo>
                  <a:pt x="984" y="383"/>
                  <a:pt x="990" y="390"/>
                  <a:pt x="994" y="392"/>
                </a:cubicBezTo>
                <a:cubicBezTo>
                  <a:pt x="994" y="392"/>
                  <a:pt x="994" y="392"/>
                  <a:pt x="1076" y="420"/>
                </a:cubicBezTo>
                <a:close/>
                <a:moveTo>
                  <a:pt x="550" y="805"/>
                </a:moveTo>
                <a:cubicBezTo>
                  <a:pt x="699" y="805"/>
                  <a:pt x="820" y="685"/>
                  <a:pt x="820" y="536"/>
                </a:cubicBezTo>
                <a:cubicBezTo>
                  <a:pt x="820" y="387"/>
                  <a:pt x="699" y="267"/>
                  <a:pt x="550" y="267"/>
                </a:cubicBezTo>
                <a:cubicBezTo>
                  <a:pt x="401" y="267"/>
                  <a:pt x="280" y="387"/>
                  <a:pt x="280" y="536"/>
                </a:cubicBezTo>
                <a:cubicBezTo>
                  <a:pt x="280" y="685"/>
                  <a:pt x="401" y="805"/>
                  <a:pt x="550" y="805"/>
                </a:cubicBezTo>
                <a:close/>
              </a:path>
            </a:pathLst>
          </a:custGeom>
          <a:solidFill>
            <a:schemeClr val="accent4">
              <a:lumMod val="75000"/>
            </a:schemeClr>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270" name="Freeform 143"/>
          <p:cNvSpPr>
            <a:spLocks noEditPoints="1"/>
          </p:cNvSpPr>
          <p:nvPr/>
        </p:nvSpPr>
        <p:spPr bwMode="auto">
          <a:xfrm>
            <a:off x="4882798" y="5242221"/>
            <a:ext cx="288974" cy="483407"/>
          </a:xfrm>
          <a:custGeom>
            <a:avLst/>
            <a:gdLst>
              <a:gd name="T0" fmla="*/ 2929 w 3010"/>
              <a:gd name="T1" fmla="*/ 0 h 5178"/>
              <a:gd name="T2" fmla="*/ 2257 w 3010"/>
              <a:gd name="T3" fmla="*/ 556 h 5178"/>
              <a:gd name="T4" fmla="*/ 0 w 3010"/>
              <a:gd name="T5" fmla="*/ 556 h 5178"/>
              <a:gd name="T6" fmla="*/ 858 w 3010"/>
              <a:gd name="T7" fmla="*/ 0 h 5178"/>
              <a:gd name="T8" fmla="*/ 2929 w 3010"/>
              <a:gd name="T9" fmla="*/ 0 h 5178"/>
              <a:gd name="T10" fmla="*/ 2929 w 3010"/>
              <a:gd name="T11" fmla="*/ 0 h 5178"/>
              <a:gd name="T12" fmla="*/ 2929 w 3010"/>
              <a:gd name="T13" fmla="*/ 0 h 5178"/>
              <a:gd name="T14" fmla="*/ 2345 w 3010"/>
              <a:gd name="T15" fmla="*/ 601 h 5178"/>
              <a:gd name="T16" fmla="*/ 2345 w 3010"/>
              <a:gd name="T17" fmla="*/ 5178 h 5178"/>
              <a:gd name="T18" fmla="*/ 3010 w 3010"/>
              <a:gd name="T19" fmla="*/ 4319 h 5178"/>
              <a:gd name="T20" fmla="*/ 3010 w 3010"/>
              <a:gd name="T21" fmla="*/ 61 h 5178"/>
              <a:gd name="T22" fmla="*/ 2345 w 3010"/>
              <a:gd name="T23" fmla="*/ 601 h 5178"/>
              <a:gd name="T24" fmla="*/ 2345 w 3010"/>
              <a:gd name="T25" fmla="*/ 601 h 5178"/>
              <a:gd name="T26" fmla="*/ 2345 w 3010"/>
              <a:gd name="T27" fmla="*/ 601 h 5178"/>
              <a:gd name="T28" fmla="*/ 0 w 3010"/>
              <a:gd name="T29" fmla="*/ 646 h 5178"/>
              <a:gd name="T30" fmla="*/ 2257 w 3010"/>
              <a:gd name="T31" fmla="*/ 646 h 5178"/>
              <a:gd name="T32" fmla="*/ 2257 w 3010"/>
              <a:gd name="T33" fmla="*/ 5178 h 5178"/>
              <a:gd name="T34" fmla="*/ 0 w 3010"/>
              <a:gd name="T35" fmla="*/ 5178 h 5178"/>
              <a:gd name="T36" fmla="*/ 0 w 3010"/>
              <a:gd name="T37" fmla="*/ 646 h 5178"/>
              <a:gd name="T38" fmla="*/ 0 w 3010"/>
              <a:gd name="T39" fmla="*/ 646 h 5178"/>
              <a:gd name="T40" fmla="*/ 0 w 3010"/>
              <a:gd name="T41" fmla="*/ 646 h 5178"/>
              <a:gd name="T42" fmla="*/ 168 w 3010"/>
              <a:gd name="T43" fmla="*/ 1060 h 5178"/>
              <a:gd name="T44" fmla="*/ 2089 w 3010"/>
              <a:gd name="T45" fmla="*/ 1060 h 5178"/>
              <a:gd name="T46" fmla="*/ 2089 w 3010"/>
              <a:gd name="T47" fmla="*/ 830 h 5178"/>
              <a:gd name="T48" fmla="*/ 168 w 3010"/>
              <a:gd name="T49" fmla="*/ 830 h 5178"/>
              <a:gd name="T50" fmla="*/ 168 w 3010"/>
              <a:gd name="T51" fmla="*/ 1060 h 5178"/>
              <a:gd name="T52" fmla="*/ 168 w 3010"/>
              <a:gd name="T53" fmla="*/ 1060 h 5178"/>
              <a:gd name="T54" fmla="*/ 168 w 3010"/>
              <a:gd name="T55" fmla="*/ 1060 h 5178"/>
              <a:gd name="T56" fmla="*/ 168 w 3010"/>
              <a:gd name="T57" fmla="*/ 1457 h 5178"/>
              <a:gd name="T58" fmla="*/ 2089 w 3010"/>
              <a:gd name="T59" fmla="*/ 1457 h 5178"/>
              <a:gd name="T60" fmla="*/ 2089 w 3010"/>
              <a:gd name="T61" fmla="*/ 1228 h 5178"/>
              <a:gd name="T62" fmla="*/ 168 w 3010"/>
              <a:gd name="T63" fmla="*/ 1228 h 5178"/>
              <a:gd name="T64" fmla="*/ 168 w 3010"/>
              <a:gd name="T65" fmla="*/ 1457 h 5178"/>
              <a:gd name="T66" fmla="*/ 168 w 3010"/>
              <a:gd name="T67" fmla="*/ 1457 h 5178"/>
              <a:gd name="T68" fmla="*/ 168 w 3010"/>
              <a:gd name="T69" fmla="*/ 1457 h 5178"/>
              <a:gd name="T70" fmla="*/ 168 w 3010"/>
              <a:gd name="T71" fmla="*/ 1854 h 5178"/>
              <a:gd name="T72" fmla="*/ 2089 w 3010"/>
              <a:gd name="T73" fmla="*/ 1854 h 5178"/>
              <a:gd name="T74" fmla="*/ 2089 w 3010"/>
              <a:gd name="T75" fmla="*/ 1625 h 5178"/>
              <a:gd name="T76" fmla="*/ 168 w 3010"/>
              <a:gd name="T77" fmla="*/ 1625 h 5178"/>
              <a:gd name="T78" fmla="*/ 168 w 3010"/>
              <a:gd name="T79" fmla="*/ 1854 h 5178"/>
              <a:gd name="T80" fmla="*/ 168 w 3010"/>
              <a:gd name="T81" fmla="*/ 1854 h 5178"/>
              <a:gd name="T82" fmla="*/ 168 w 3010"/>
              <a:gd name="T83" fmla="*/ 1854 h 5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10" h="5178">
                <a:moveTo>
                  <a:pt x="2929" y="0"/>
                </a:moveTo>
                <a:lnTo>
                  <a:pt x="2257" y="556"/>
                </a:lnTo>
                <a:lnTo>
                  <a:pt x="0" y="556"/>
                </a:lnTo>
                <a:lnTo>
                  <a:pt x="858" y="0"/>
                </a:lnTo>
                <a:lnTo>
                  <a:pt x="2929" y="0"/>
                </a:lnTo>
                <a:lnTo>
                  <a:pt x="2929" y="0"/>
                </a:lnTo>
                <a:lnTo>
                  <a:pt x="2929" y="0"/>
                </a:lnTo>
                <a:close/>
                <a:moveTo>
                  <a:pt x="2345" y="601"/>
                </a:moveTo>
                <a:lnTo>
                  <a:pt x="2345" y="5178"/>
                </a:lnTo>
                <a:lnTo>
                  <a:pt x="3010" y="4319"/>
                </a:lnTo>
                <a:lnTo>
                  <a:pt x="3010" y="61"/>
                </a:lnTo>
                <a:lnTo>
                  <a:pt x="2345" y="601"/>
                </a:lnTo>
                <a:lnTo>
                  <a:pt x="2345" y="601"/>
                </a:lnTo>
                <a:lnTo>
                  <a:pt x="2345" y="601"/>
                </a:lnTo>
                <a:close/>
                <a:moveTo>
                  <a:pt x="0" y="646"/>
                </a:moveTo>
                <a:lnTo>
                  <a:pt x="2257" y="646"/>
                </a:lnTo>
                <a:lnTo>
                  <a:pt x="2257" y="5178"/>
                </a:lnTo>
                <a:lnTo>
                  <a:pt x="0" y="5178"/>
                </a:lnTo>
                <a:lnTo>
                  <a:pt x="0" y="646"/>
                </a:lnTo>
                <a:lnTo>
                  <a:pt x="0" y="646"/>
                </a:lnTo>
                <a:lnTo>
                  <a:pt x="0" y="646"/>
                </a:lnTo>
                <a:close/>
                <a:moveTo>
                  <a:pt x="168" y="1060"/>
                </a:moveTo>
                <a:lnTo>
                  <a:pt x="2089" y="1060"/>
                </a:lnTo>
                <a:lnTo>
                  <a:pt x="2089" y="830"/>
                </a:lnTo>
                <a:lnTo>
                  <a:pt x="168" y="830"/>
                </a:lnTo>
                <a:lnTo>
                  <a:pt x="168" y="1060"/>
                </a:lnTo>
                <a:lnTo>
                  <a:pt x="168" y="1060"/>
                </a:lnTo>
                <a:lnTo>
                  <a:pt x="168" y="1060"/>
                </a:lnTo>
                <a:close/>
                <a:moveTo>
                  <a:pt x="168" y="1457"/>
                </a:moveTo>
                <a:lnTo>
                  <a:pt x="2089" y="1457"/>
                </a:lnTo>
                <a:lnTo>
                  <a:pt x="2089" y="1228"/>
                </a:lnTo>
                <a:lnTo>
                  <a:pt x="168" y="1228"/>
                </a:lnTo>
                <a:lnTo>
                  <a:pt x="168" y="1457"/>
                </a:lnTo>
                <a:lnTo>
                  <a:pt x="168" y="1457"/>
                </a:lnTo>
                <a:lnTo>
                  <a:pt x="168" y="1457"/>
                </a:lnTo>
                <a:close/>
                <a:moveTo>
                  <a:pt x="168" y="1854"/>
                </a:moveTo>
                <a:lnTo>
                  <a:pt x="2089" y="1854"/>
                </a:lnTo>
                <a:lnTo>
                  <a:pt x="2089" y="1625"/>
                </a:lnTo>
                <a:lnTo>
                  <a:pt x="168" y="1625"/>
                </a:lnTo>
                <a:lnTo>
                  <a:pt x="168" y="1854"/>
                </a:lnTo>
                <a:lnTo>
                  <a:pt x="168" y="1854"/>
                </a:lnTo>
                <a:lnTo>
                  <a:pt x="168" y="1854"/>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271" name="Freeform 154"/>
          <p:cNvSpPr>
            <a:spLocks noEditPoints="1"/>
          </p:cNvSpPr>
          <p:nvPr/>
        </p:nvSpPr>
        <p:spPr bwMode="auto">
          <a:xfrm>
            <a:off x="5182850" y="5242221"/>
            <a:ext cx="288974" cy="483407"/>
          </a:xfrm>
          <a:custGeom>
            <a:avLst/>
            <a:gdLst>
              <a:gd name="T0" fmla="*/ 2929 w 3010"/>
              <a:gd name="T1" fmla="*/ 0 h 5178"/>
              <a:gd name="T2" fmla="*/ 2257 w 3010"/>
              <a:gd name="T3" fmla="*/ 556 h 5178"/>
              <a:gd name="T4" fmla="*/ 0 w 3010"/>
              <a:gd name="T5" fmla="*/ 556 h 5178"/>
              <a:gd name="T6" fmla="*/ 858 w 3010"/>
              <a:gd name="T7" fmla="*/ 0 h 5178"/>
              <a:gd name="T8" fmla="*/ 2929 w 3010"/>
              <a:gd name="T9" fmla="*/ 0 h 5178"/>
              <a:gd name="T10" fmla="*/ 2929 w 3010"/>
              <a:gd name="T11" fmla="*/ 0 h 5178"/>
              <a:gd name="T12" fmla="*/ 2929 w 3010"/>
              <a:gd name="T13" fmla="*/ 0 h 5178"/>
              <a:gd name="T14" fmla="*/ 2345 w 3010"/>
              <a:gd name="T15" fmla="*/ 601 h 5178"/>
              <a:gd name="T16" fmla="*/ 2345 w 3010"/>
              <a:gd name="T17" fmla="*/ 5178 h 5178"/>
              <a:gd name="T18" fmla="*/ 3010 w 3010"/>
              <a:gd name="T19" fmla="*/ 4319 h 5178"/>
              <a:gd name="T20" fmla="*/ 3010 w 3010"/>
              <a:gd name="T21" fmla="*/ 61 h 5178"/>
              <a:gd name="T22" fmla="*/ 2345 w 3010"/>
              <a:gd name="T23" fmla="*/ 601 h 5178"/>
              <a:gd name="T24" fmla="*/ 2345 w 3010"/>
              <a:gd name="T25" fmla="*/ 601 h 5178"/>
              <a:gd name="T26" fmla="*/ 2345 w 3010"/>
              <a:gd name="T27" fmla="*/ 601 h 5178"/>
              <a:gd name="T28" fmla="*/ 0 w 3010"/>
              <a:gd name="T29" fmla="*/ 646 h 5178"/>
              <a:gd name="T30" fmla="*/ 2257 w 3010"/>
              <a:gd name="T31" fmla="*/ 646 h 5178"/>
              <a:gd name="T32" fmla="*/ 2257 w 3010"/>
              <a:gd name="T33" fmla="*/ 5178 h 5178"/>
              <a:gd name="T34" fmla="*/ 0 w 3010"/>
              <a:gd name="T35" fmla="*/ 5178 h 5178"/>
              <a:gd name="T36" fmla="*/ 0 w 3010"/>
              <a:gd name="T37" fmla="*/ 646 h 5178"/>
              <a:gd name="T38" fmla="*/ 0 w 3010"/>
              <a:gd name="T39" fmla="*/ 646 h 5178"/>
              <a:gd name="T40" fmla="*/ 0 w 3010"/>
              <a:gd name="T41" fmla="*/ 646 h 5178"/>
              <a:gd name="T42" fmla="*/ 168 w 3010"/>
              <a:gd name="T43" fmla="*/ 1060 h 5178"/>
              <a:gd name="T44" fmla="*/ 2089 w 3010"/>
              <a:gd name="T45" fmla="*/ 1060 h 5178"/>
              <a:gd name="T46" fmla="*/ 2089 w 3010"/>
              <a:gd name="T47" fmla="*/ 830 h 5178"/>
              <a:gd name="T48" fmla="*/ 168 w 3010"/>
              <a:gd name="T49" fmla="*/ 830 h 5178"/>
              <a:gd name="T50" fmla="*/ 168 w 3010"/>
              <a:gd name="T51" fmla="*/ 1060 h 5178"/>
              <a:gd name="T52" fmla="*/ 168 w 3010"/>
              <a:gd name="T53" fmla="*/ 1060 h 5178"/>
              <a:gd name="T54" fmla="*/ 168 w 3010"/>
              <a:gd name="T55" fmla="*/ 1060 h 5178"/>
              <a:gd name="T56" fmla="*/ 168 w 3010"/>
              <a:gd name="T57" fmla="*/ 1457 h 5178"/>
              <a:gd name="T58" fmla="*/ 2089 w 3010"/>
              <a:gd name="T59" fmla="*/ 1457 h 5178"/>
              <a:gd name="T60" fmla="*/ 2089 w 3010"/>
              <a:gd name="T61" fmla="*/ 1228 h 5178"/>
              <a:gd name="T62" fmla="*/ 168 w 3010"/>
              <a:gd name="T63" fmla="*/ 1228 h 5178"/>
              <a:gd name="T64" fmla="*/ 168 w 3010"/>
              <a:gd name="T65" fmla="*/ 1457 h 5178"/>
              <a:gd name="T66" fmla="*/ 168 w 3010"/>
              <a:gd name="T67" fmla="*/ 1457 h 5178"/>
              <a:gd name="T68" fmla="*/ 168 w 3010"/>
              <a:gd name="T69" fmla="*/ 1457 h 5178"/>
              <a:gd name="T70" fmla="*/ 168 w 3010"/>
              <a:gd name="T71" fmla="*/ 1854 h 5178"/>
              <a:gd name="T72" fmla="*/ 2089 w 3010"/>
              <a:gd name="T73" fmla="*/ 1854 h 5178"/>
              <a:gd name="T74" fmla="*/ 2089 w 3010"/>
              <a:gd name="T75" fmla="*/ 1625 h 5178"/>
              <a:gd name="T76" fmla="*/ 168 w 3010"/>
              <a:gd name="T77" fmla="*/ 1625 h 5178"/>
              <a:gd name="T78" fmla="*/ 168 w 3010"/>
              <a:gd name="T79" fmla="*/ 1854 h 5178"/>
              <a:gd name="T80" fmla="*/ 168 w 3010"/>
              <a:gd name="T81" fmla="*/ 1854 h 5178"/>
              <a:gd name="T82" fmla="*/ 168 w 3010"/>
              <a:gd name="T83" fmla="*/ 1854 h 5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10" h="5178">
                <a:moveTo>
                  <a:pt x="2929" y="0"/>
                </a:moveTo>
                <a:lnTo>
                  <a:pt x="2257" y="556"/>
                </a:lnTo>
                <a:lnTo>
                  <a:pt x="0" y="556"/>
                </a:lnTo>
                <a:lnTo>
                  <a:pt x="858" y="0"/>
                </a:lnTo>
                <a:lnTo>
                  <a:pt x="2929" y="0"/>
                </a:lnTo>
                <a:lnTo>
                  <a:pt x="2929" y="0"/>
                </a:lnTo>
                <a:lnTo>
                  <a:pt x="2929" y="0"/>
                </a:lnTo>
                <a:close/>
                <a:moveTo>
                  <a:pt x="2345" y="601"/>
                </a:moveTo>
                <a:lnTo>
                  <a:pt x="2345" y="5178"/>
                </a:lnTo>
                <a:lnTo>
                  <a:pt x="3010" y="4319"/>
                </a:lnTo>
                <a:lnTo>
                  <a:pt x="3010" y="61"/>
                </a:lnTo>
                <a:lnTo>
                  <a:pt x="2345" y="601"/>
                </a:lnTo>
                <a:lnTo>
                  <a:pt x="2345" y="601"/>
                </a:lnTo>
                <a:lnTo>
                  <a:pt x="2345" y="601"/>
                </a:lnTo>
                <a:close/>
                <a:moveTo>
                  <a:pt x="0" y="646"/>
                </a:moveTo>
                <a:lnTo>
                  <a:pt x="2257" y="646"/>
                </a:lnTo>
                <a:lnTo>
                  <a:pt x="2257" y="5178"/>
                </a:lnTo>
                <a:lnTo>
                  <a:pt x="0" y="5178"/>
                </a:lnTo>
                <a:lnTo>
                  <a:pt x="0" y="646"/>
                </a:lnTo>
                <a:lnTo>
                  <a:pt x="0" y="646"/>
                </a:lnTo>
                <a:lnTo>
                  <a:pt x="0" y="646"/>
                </a:lnTo>
                <a:close/>
                <a:moveTo>
                  <a:pt x="168" y="1060"/>
                </a:moveTo>
                <a:lnTo>
                  <a:pt x="2089" y="1060"/>
                </a:lnTo>
                <a:lnTo>
                  <a:pt x="2089" y="830"/>
                </a:lnTo>
                <a:lnTo>
                  <a:pt x="168" y="830"/>
                </a:lnTo>
                <a:lnTo>
                  <a:pt x="168" y="1060"/>
                </a:lnTo>
                <a:lnTo>
                  <a:pt x="168" y="1060"/>
                </a:lnTo>
                <a:lnTo>
                  <a:pt x="168" y="1060"/>
                </a:lnTo>
                <a:close/>
                <a:moveTo>
                  <a:pt x="168" y="1457"/>
                </a:moveTo>
                <a:lnTo>
                  <a:pt x="2089" y="1457"/>
                </a:lnTo>
                <a:lnTo>
                  <a:pt x="2089" y="1228"/>
                </a:lnTo>
                <a:lnTo>
                  <a:pt x="168" y="1228"/>
                </a:lnTo>
                <a:lnTo>
                  <a:pt x="168" y="1457"/>
                </a:lnTo>
                <a:lnTo>
                  <a:pt x="168" y="1457"/>
                </a:lnTo>
                <a:lnTo>
                  <a:pt x="168" y="1457"/>
                </a:lnTo>
                <a:close/>
                <a:moveTo>
                  <a:pt x="168" y="1854"/>
                </a:moveTo>
                <a:lnTo>
                  <a:pt x="2089" y="1854"/>
                </a:lnTo>
                <a:lnTo>
                  <a:pt x="2089" y="1625"/>
                </a:lnTo>
                <a:lnTo>
                  <a:pt x="168" y="1625"/>
                </a:lnTo>
                <a:lnTo>
                  <a:pt x="168" y="1854"/>
                </a:lnTo>
                <a:lnTo>
                  <a:pt x="168" y="1854"/>
                </a:lnTo>
                <a:lnTo>
                  <a:pt x="168" y="1854"/>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272" name="Freeform 158"/>
          <p:cNvSpPr>
            <a:spLocks noEditPoints="1"/>
          </p:cNvSpPr>
          <p:nvPr/>
        </p:nvSpPr>
        <p:spPr bwMode="auto">
          <a:xfrm>
            <a:off x="5482902" y="5242221"/>
            <a:ext cx="288974" cy="483407"/>
          </a:xfrm>
          <a:custGeom>
            <a:avLst/>
            <a:gdLst>
              <a:gd name="T0" fmla="*/ 2929 w 3010"/>
              <a:gd name="T1" fmla="*/ 0 h 5178"/>
              <a:gd name="T2" fmla="*/ 2257 w 3010"/>
              <a:gd name="T3" fmla="*/ 556 h 5178"/>
              <a:gd name="T4" fmla="*/ 0 w 3010"/>
              <a:gd name="T5" fmla="*/ 556 h 5178"/>
              <a:gd name="T6" fmla="*/ 858 w 3010"/>
              <a:gd name="T7" fmla="*/ 0 h 5178"/>
              <a:gd name="T8" fmla="*/ 2929 w 3010"/>
              <a:gd name="T9" fmla="*/ 0 h 5178"/>
              <a:gd name="T10" fmla="*/ 2929 w 3010"/>
              <a:gd name="T11" fmla="*/ 0 h 5178"/>
              <a:gd name="T12" fmla="*/ 2929 w 3010"/>
              <a:gd name="T13" fmla="*/ 0 h 5178"/>
              <a:gd name="T14" fmla="*/ 2345 w 3010"/>
              <a:gd name="T15" fmla="*/ 601 h 5178"/>
              <a:gd name="T16" fmla="*/ 2345 w 3010"/>
              <a:gd name="T17" fmla="*/ 5178 h 5178"/>
              <a:gd name="T18" fmla="*/ 3010 w 3010"/>
              <a:gd name="T19" fmla="*/ 4319 h 5178"/>
              <a:gd name="T20" fmla="*/ 3010 w 3010"/>
              <a:gd name="T21" fmla="*/ 61 h 5178"/>
              <a:gd name="T22" fmla="*/ 2345 w 3010"/>
              <a:gd name="T23" fmla="*/ 601 h 5178"/>
              <a:gd name="T24" fmla="*/ 2345 w 3010"/>
              <a:gd name="T25" fmla="*/ 601 h 5178"/>
              <a:gd name="T26" fmla="*/ 2345 w 3010"/>
              <a:gd name="T27" fmla="*/ 601 h 5178"/>
              <a:gd name="T28" fmla="*/ 0 w 3010"/>
              <a:gd name="T29" fmla="*/ 646 h 5178"/>
              <a:gd name="T30" fmla="*/ 2257 w 3010"/>
              <a:gd name="T31" fmla="*/ 646 h 5178"/>
              <a:gd name="T32" fmla="*/ 2257 w 3010"/>
              <a:gd name="T33" fmla="*/ 5178 h 5178"/>
              <a:gd name="T34" fmla="*/ 0 w 3010"/>
              <a:gd name="T35" fmla="*/ 5178 h 5178"/>
              <a:gd name="T36" fmla="*/ 0 w 3010"/>
              <a:gd name="T37" fmla="*/ 646 h 5178"/>
              <a:gd name="T38" fmla="*/ 0 w 3010"/>
              <a:gd name="T39" fmla="*/ 646 h 5178"/>
              <a:gd name="T40" fmla="*/ 0 w 3010"/>
              <a:gd name="T41" fmla="*/ 646 h 5178"/>
              <a:gd name="T42" fmla="*/ 168 w 3010"/>
              <a:gd name="T43" fmla="*/ 1060 h 5178"/>
              <a:gd name="T44" fmla="*/ 2089 w 3010"/>
              <a:gd name="T45" fmla="*/ 1060 h 5178"/>
              <a:gd name="T46" fmla="*/ 2089 w 3010"/>
              <a:gd name="T47" fmla="*/ 830 h 5178"/>
              <a:gd name="T48" fmla="*/ 168 w 3010"/>
              <a:gd name="T49" fmla="*/ 830 h 5178"/>
              <a:gd name="T50" fmla="*/ 168 w 3010"/>
              <a:gd name="T51" fmla="*/ 1060 h 5178"/>
              <a:gd name="T52" fmla="*/ 168 w 3010"/>
              <a:gd name="T53" fmla="*/ 1060 h 5178"/>
              <a:gd name="T54" fmla="*/ 168 w 3010"/>
              <a:gd name="T55" fmla="*/ 1060 h 5178"/>
              <a:gd name="T56" fmla="*/ 168 w 3010"/>
              <a:gd name="T57" fmla="*/ 1457 h 5178"/>
              <a:gd name="T58" fmla="*/ 2089 w 3010"/>
              <a:gd name="T59" fmla="*/ 1457 h 5178"/>
              <a:gd name="T60" fmla="*/ 2089 w 3010"/>
              <a:gd name="T61" fmla="*/ 1228 h 5178"/>
              <a:gd name="T62" fmla="*/ 168 w 3010"/>
              <a:gd name="T63" fmla="*/ 1228 h 5178"/>
              <a:gd name="T64" fmla="*/ 168 w 3010"/>
              <a:gd name="T65" fmla="*/ 1457 h 5178"/>
              <a:gd name="T66" fmla="*/ 168 w 3010"/>
              <a:gd name="T67" fmla="*/ 1457 h 5178"/>
              <a:gd name="T68" fmla="*/ 168 w 3010"/>
              <a:gd name="T69" fmla="*/ 1457 h 5178"/>
              <a:gd name="T70" fmla="*/ 168 w 3010"/>
              <a:gd name="T71" fmla="*/ 1854 h 5178"/>
              <a:gd name="T72" fmla="*/ 2089 w 3010"/>
              <a:gd name="T73" fmla="*/ 1854 h 5178"/>
              <a:gd name="T74" fmla="*/ 2089 w 3010"/>
              <a:gd name="T75" fmla="*/ 1625 h 5178"/>
              <a:gd name="T76" fmla="*/ 168 w 3010"/>
              <a:gd name="T77" fmla="*/ 1625 h 5178"/>
              <a:gd name="T78" fmla="*/ 168 w 3010"/>
              <a:gd name="T79" fmla="*/ 1854 h 5178"/>
              <a:gd name="T80" fmla="*/ 168 w 3010"/>
              <a:gd name="T81" fmla="*/ 1854 h 5178"/>
              <a:gd name="T82" fmla="*/ 168 w 3010"/>
              <a:gd name="T83" fmla="*/ 1854 h 5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10" h="5178">
                <a:moveTo>
                  <a:pt x="2929" y="0"/>
                </a:moveTo>
                <a:lnTo>
                  <a:pt x="2257" y="556"/>
                </a:lnTo>
                <a:lnTo>
                  <a:pt x="0" y="556"/>
                </a:lnTo>
                <a:lnTo>
                  <a:pt x="858" y="0"/>
                </a:lnTo>
                <a:lnTo>
                  <a:pt x="2929" y="0"/>
                </a:lnTo>
                <a:lnTo>
                  <a:pt x="2929" y="0"/>
                </a:lnTo>
                <a:lnTo>
                  <a:pt x="2929" y="0"/>
                </a:lnTo>
                <a:close/>
                <a:moveTo>
                  <a:pt x="2345" y="601"/>
                </a:moveTo>
                <a:lnTo>
                  <a:pt x="2345" y="5178"/>
                </a:lnTo>
                <a:lnTo>
                  <a:pt x="3010" y="4319"/>
                </a:lnTo>
                <a:lnTo>
                  <a:pt x="3010" y="61"/>
                </a:lnTo>
                <a:lnTo>
                  <a:pt x="2345" y="601"/>
                </a:lnTo>
                <a:lnTo>
                  <a:pt x="2345" y="601"/>
                </a:lnTo>
                <a:lnTo>
                  <a:pt x="2345" y="601"/>
                </a:lnTo>
                <a:close/>
                <a:moveTo>
                  <a:pt x="0" y="646"/>
                </a:moveTo>
                <a:lnTo>
                  <a:pt x="2257" y="646"/>
                </a:lnTo>
                <a:lnTo>
                  <a:pt x="2257" y="5178"/>
                </a:lnTo>
                <a:lnTo>
                  <a:pt x="0" y="5178"/>
                </a:lnTo>
                <a:lnTo>
                  <a:pt x="0" y="646"/>
                </a:lnTo>
                <a:lnTo>
                  <a:pt x="0" y="646"/>
                </a:lnTo>
                <a:lnTo>
                  <a:pt x="0" y="646"/>
                </a:lnTo>
                <a:close/>
                <a:moveTo>
                  <a:pt x="168" y="1060"/>
                </a:moveTo>
                <a:lnTo>
                  <a:pt x="2089" y="1060"/>
                </a:lnTo>
                <a:lnTo>
                  <a:pt x="2089" y="830"/>
                </a:lnTo>
                <a:lnTo>
                  <a:pt x="168" y="830"/>
                </a:lnTo>
                <a:lnTo>
                  <a:pt x="168" y="1060"/>
                </a:lnTo>
                <a:lnTo>
                  <a:pt x="168" y="1060"/>
                </a:lnTo>
                <a:lnTo>
                  <a:pt x="168" y="1060"/>
                </a:lnTo>
                <a:close/>
                <a:moveTo>
                  <a:pt x="168" y="1457"/>
                </a:moveTo>
                <a:lnTo>
                  <a:pt x="2089" y="1457"/>
                </a:lnTo>
                <a:lnTo>
                  <a:pt x="2089" y="1228"/>
                </a:lnTo>
                <a:lnTo>
                  <a:pt x="168" y="1228"/>
                </a:lnTo>
                <a:lnTo>
                  <a:pt x="168" y="1457"/>
                </a:lnTo>
                <a:lnTo>
                  <a:pt x="168" y="1457"/>
                </a:lnTo>
                <a:lnTo>
                  <a:pt x="168" y="1457"/>
                </a:lnTo>
                <a:close/>
                <a:moveTo>
                  <a:pt x="168" y="1854"/>
                </a:moveTo>
                <a:lnTo>
                  <a:pt x="2089" y="1854"/>
                </a:lnTo>
                <a:lnTo>
                  <a:pt x="2089" y="1625"/>
                </a:lnTo>
                <a:lnTo>
                  <a:pt x="168" y="1625"/>
                </a:lnTo>
                <a:lnTo>
                  <a:pt x="168" y="1854"/>
                </a:lnTo>
                <a:lnTo>
                  <a:pt x="168" y="1854"/>
                </a:lnTo>
                <a:lnTo>
                  <a:pt x="168" y="1854"/>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70" name="TextBox 63"/>
          <p:cNvSpPr txBox="1"/>
          <p:nvPr/>
        </p:nvSpPr>
        <p:spPr>
          <a:xfrm>
            <a:off x="216236" y="1084881"/>
            <a:ext cx="834929" cy="830942"/>
          </a:xfrm>
          <a:prstGeom prst="rect">
            <a:avLst/>
          </a:prstGeom>
          <a:noFill/>
        </p:spPr>
        <p:txBody>
          <a:bodyPr wrap="square" lIns="0" tIns="0" rIns="0" bIns="0" rtlCol="0" anchor="t" anchorCtr="0">
            <a:spAutoFit/>
          </a:bodyPr>
          <a:lstStyle/>
          <a:p>
            <a:pPr defTabSz="914049">
              <a:lnSpc>
                <a:spcPct val="90000"/>
              </a:lnSpc>
            </a:pPr>
            <a:r>
              <a:rPr lang="en-US" sz="4000" spc="-150" dirty="0">
                <a:solidFill>
                  <a:srgbClr val="FFFFFF"/>
                </a:solidFill>
                <a:latin typeface="Segoe UI Light"/>
              </a:rPr>
              <a:t>Plan</a:t>
            </a:r>
          </a:p>
          <a:p>
            <a:pPr defTabSz="914049">
              <a:lnSpc>
                <a:spcPct val="90000"/>
              </a:lnSpc>
            </a:pPr>
            <a:endParaRPr lang="en-US" sz="2000" spc="-60" dirty="0">
              <a:solidFill>
                <a:srgbClr val="FFFFFF"/>
              </a:solidFill>
            </a:endParaRPr>
          </a:p>
        </p:txBody>
      </p:sp>
      <p:sp>
        <p:nvSpPr>
          <p:cNvPr id="71" name="TextBox 64"/>
          <p:cNvSpPr txBox="1"/>
          <p:nvPr/>
        </p:nvSpPr>
        <p:spPr>
          <a:xfrm>
            <a:off x="303081" y="5984248"/>
            <a:ext cx="2918556" cy="830997"/>
          </a:xfrm>
          <a:prstGeom prst="rect">
            <a:avLst/>
          </a:prstGeom>
          <a:noFill/>
        </p:spPr>
        <p:txBody>
          <a:bodyPr wrap="none" lIns="0" tIns="0" rIns="0" bIns="0" rtlCol="0" anchor="t" anchorCtr="0">
            <a:spAutoFit/>
          </a:bodyPr>
          <a:lstStyle/>
          <a:p>
            <a:pPr defTabSz="914049">
              <a:lnSpc>
                <a:spcPct val="90000"/>
              </a:lnSpc>
            </a:pPr>
            <a:r>
              <a:rPr lang="en-US" sz="4000" spc="-150" dirty="0">
                <a:solidFill>
                  <a:srgbClr val="FFFFFF"/>
                </a:solidFill>
                <a:latin typeface="Segoe UI Light"/>
              </a:rPr>
              <a:t>Develop + Test</a:t>
            </a:r>
          </a:p>
          <a:p>
            <a:pPr defTabSz="914049">
              <a:lnSpc>
                <a:spcPct val="90000"/>
              </a:lnSpc>
            </a:pPr>
            <a:endParaRPr lang="en-US" sz="2000" spc="-60" dirty="0">
              <a:solidFill>
                <a:srgbClr val="FFFFFF"/>
              </a:solidFill>
            </a:endParaRPr>
          </a:p>
        </p:txBody>
      </p:sp>
      <p:sp>
        <p:nvSpPr>
          <p:cNvPr id="73" name="TextBox 66"/>
          <p:cNvSpPr txBox="1"/>
          <p:nvPr/>
        </p:nvSpPr>
        <p:spPr>
          <a:xfrm>
            <a:off x="8903788" y="1035953"/>
            <a:ext cx="3224456" cy="830942"/>
          </a:xfrm>
          <a:prstGeom prst="rect">
            <a:avLst/>
          </a:prstGeom>
          <a:noFill/>
        </p:spPr>
        <p:txBody>
          <a:bodyPr wrap="square" lIns="0" tIns="0" rIns="0" bIns="0" rtlCol="0" anchor="t" anchorCtr="0">
            <a:spAutoFit/>
          </a:bodyPr>
          <a:lstStyle/>
          <a:p>
            <a:pPr defTabSz="914049">
              <a:lnSpc>
                <a:spcPct val="90000"/>
              </a:lnSpc>
            </a:pPr>
            <a:r>
              <a:rPr lang="en-US" sz="4000" spc="-150" dirty="0">
                <a:solidFill>
                  <a:srgbClr val="FFFFFF"/>
                </a:solidFill>
                <a:latin typeface="Segoe UI Light"/>
              </a:rPr>
              <a:t>Monitor + Learn</a:t>
            </a:r>
          </a:p>
          <a:p>
            <a:pPr defTabSz="914049">
              <a:lnSpc>
                <a:spcPct val="90000"/>
              </a:lnSpc>
            </a:pPr>
            <a:endParaRPr lang="en-US" sz="2000" spc="-60" dirty="0">
              <a:solidFill>
                <a:srgbClr val="FFFFFF"/>
              </a:solidFill>
            </a:endParaRPr>
          </a:p>
        </p:txBody>
      </p:sp>
      <p:sp>
        <p:nvSpPr>
          <p:cNvPr id="95" name="TextBox 65"/>
          <p:cNvSpPr txBox="1"/>
          <p:nvPr/>
        </p:nvSpPr>
        <p:spPr>
          <a:xfrm>
            <a:off x="6842367" y="5984248"/>
            <a:ext cx="1609415" cy="830997"/>
          </a:xfrm>
          <a:prstGeom prst="rect">
            <a:avLst/>
          </a:prstGeom>
          <a:noFill/>
        </p:spPr>
        <p:txBody>
          <a:bodyPr wrap="none" lIns="0" tIns="0" rIns="0" bIns="0" rtlCol="0" anchor="t" anchorCtr="0">
            <a:spAutoFit/>
          </a:bodyPr>
          <a:lstStyle/>
          <a:p>
            <a:pPr defTabSz="914049">
              <a:lnSpc>
                <a:spcPct val="90000"/>
              </a:lnSpc>
            </a:pPr>
            <a:r>
              <a:rPr lang="en-US" sz="4000" spc="-150" dirty="0">
                <a:solidFill>
                  <a:srgbClr val="FFFFFF"/>
                </a:solidFill>
                <a:latin typeface="Segoe UI Light"/>
              </a:rPr>
              <a:t>Release </a:t>
            </a:r>
          </a:p>
          <a:p>
            <a:pPr defTabSz="914049">
              <a:lnSpc>
                <a:spcPct val="90000"/>
              </a:lnSpc>
            </a:pPr>
            <a:endParaRPr lang="en-US" sz="2000" spc="-60" dirty="0">
              <a:solidFill>
                <a:srgbClr val="FFFFFF"/>
              </a:solidFill>
            </a:endParaRPr>
          </a:p>
        </p:txBody>
      </p:sp>
    </p:spTree>
    <p:extLst>
      <p:ext uri="{BB962C8B-B14F-4D97-AF65-F5344CB8AC3E}">
        <p14:creationId xmlns:p14="http://schemas.microsoft.com/office/powerpoint/2010/main" val="75453975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p:cNvSpPr txBox="1"/>
          <p:nvPr/>
        </p:nvSpPr>
        <p:spPr>
          <a:xfrm>
            <a:off x="337816" y="5198521"/>
            <a:ext cx="3571233" cy="939739"/>
          </a:xfrm>
          <a:prstGeom prst="rect">
            <a:avLst/>
          </a:prstGeom>
          <a:noFill/>
        </p:spPr>
        <p:txBody>
          <a:bodyPr wrap="square" rtlCol="0">
            <a:spAutoFit/>
          </a:bodyPr>
          <a:lstStyle/>
          <a:p>
            <a:pPr algn="ctr" defTabSz="914367"/>
            <a:r>
              <a:rPr lang="en-US" dirty="0">
                <a:solidFill>
                  <a:srgbClr val="FFFFFF"/>
                </a:solidFill>
              </a:rPr>
              <a:t>1. </a:t>
            </a:r>
            <a:r>
              <a:rPr lang="en-US" u="sng" dirty="0">
                <a:solidFill>
                  <a:srgbClr val="FFFFFF"/>
                </a:solidFill>
              </a:rPr>
              <a:t>Telemetry is collected</a:t>
            </a:r>
            <a:r>
              <a:rPr lang="en-US" dirty="0">
                <a:solidFill>
                  <a:srgbClr val="FFFFFF"/>
                </a:solidFill>
              </a:rPr>
              <a:t> at each tier: Mobile applications, server applications and browser</a:t>
            </a:r>
            <a:endParaRPr lang="en-US" dirty="0">
              <a:solidFill>
                <a:prstClr val="black"/>
              </a:solidFill>
            </a:endParaRPr>
          </a:p>
        </p:txBody>
      </p:sp>
      <p:sp>
        <p:nvSpPr>
          <p:cNvPr id="62" name="TextBox 61"/>
          <p:cNvSpPr txBox="1"/>
          <p:nvPr/>
        </p:nvSpPr>
        <p:spPr>
          <a:xfrm>
            <a:off x="4327552" y="5217838"/>
            <a:ext cx="3571233" cy="939739"/>
          </a:xfrm>
          <a:prstGeom prst="rect">
            <a:avLst/>
          </a:prstGeom>
          <a:noFill/>
        </p:spPr>
        <p:txBody>
          <a:bodyPr wrap="square" rtlCol="0">
            <a:spAutoFit/>
          </a:bodyPr>
          <a:lstStyle/>
          <a:p>
            <a:pPr algn="ctr" defTabSz="914367"/>
            <a:r>
              <a:rPr lang="en-US" dirty="0">
                <a:solidFill>
                  <a:srgbClr val="FFFFFF"/>
                </a:solidFill>
              </a:rPr>
              <a:t>2. Telemetry arrives to Application Insights service where it is </a:t>
            </a:r>
            <a:r>
              <a:rPr lang="en-US" u="sng" dirty="0">
                <a:solidFill>
                  <a:srgbClr val="FFFFFF"/>
                </a:solidFill>
              </a:rPr>
              <a:t>processed &amp; stored</a:t>
            </a:r>
            <a:endParaRPr lang="en-US" u="sng" dirty="0">
              <a:solidFill>
                <a:prstClr val="black"/>
              </a:solidFill>
            </a:endParaRPr>
          </a:p>
        </p:txBody>
      </p:sp>
      <p:sp>
        <p:nvSpPr>
          <p:cNvPr id="63" name="TextBox 62"/>
          <p:cNvSpPr txBox="1"/>
          <p:nvPr/>
        </p:nvSpPr>
        <p:spPr>
          <a:xfrm>
            <a:off x="8385969" y="5198521"/>
            <a:ext cx="3571233" cy="921397"/>
          </a:xfrm>
          <a:prstGeom prst="rect">
            <a:avLst/>
          </a:prstGeom>
          <a:noFill/>
        </p:spPr>
        <p:txBody>
          <a:bodyPr wrap="square" rtlCol="0">
            <a:spAutoFit/>
          </a:bodyPr>
          <a:lstStyle/>
          <a:p>
            <a:pPr algn="ctr" defTabSz="914367"/>
            <a:r>
              <a:rPr lang="en-US" dirty="0">
                <a:solidFill>
                  <a:srgbClr val="FFFFFF"/>
                </a:solidFill>
              </a:rPr>
              <a:t>3. Get </a:t>
            </a:r>
            <a:r>
              <a:rPr lang="en-US" u="sng" dirty="0">
                <a:solidFill>
                  <a:srgbClr val="FFFFFF"/>
                </a:solidFill>
              </a:rPr>
              <a:t>360° view</a:t>
            </a:r>
            <a:r>
              <a:rPr lang="en-US" dirty="0">
                <a:solidFill>
                  <a:srgbClr val="FFFFFF"/>
                </a:solidFill>
              </a:rPr>
              <a:t> of the application covering availability, performance &amp; usage</a:t>
            </a:r>
            <a:endParaRPr lang="en-US" u="sng" dirty="0">
              <a:solidFill>
                <a:prstClr val="black"/>
              </a:solidFill>
            </a:endParaRPr>
          </a:p>
        </p:txBody>
      </p:sp>
      <p:sp>
        <p:nvSpPr>
          <p:cNvPr id="64" name="Rectangle 63"/>
          <p:cNvSpPr/>
          <p:nvPr/>
        </p:nvSpPr>
        <p:spPr>
          <a:xfrm>
            <a:off x="5189975" y="2379229"/>
            <a:ext cx="1868206" cy="1752352"/>
          </a:xfrm>
          <a:prstGeom prst="rect">
            <a:avLst/>
          </a:prstGeom>
          <a:solidFill>
            <a:srgbClr val="5F2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prstClr val="white"/>
              </a:solidFill>
            </a:endParaRPr>
          </a:p>
        </p:txBody>
      </p:sp>
      <p:sp>
        <p:nvSpPr>
          <p:cNvPr id="65" name="Right Brace 64"/>
          <p:cNvSpPr/>
          <p:nvPr/>
        </p:nvSpPr>
        <p:spPr>
          <a:xfrm>
            <a:off x="4051768" y="1378330"/>
            <a:ext cx="533325" cy="3579819"/>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r>
              <a:rPr lang="en-US" dirty="0">
                <a:solidFill>
                  <a:prstClr val="black"/>
                </a:solidFill>
              </a:rPr>
              <a:t>     </a:t>
            </a:r>
          </a:p>
        </p:txBody>
      </p:sp>
      <p:sp>
        <p:nvSpPr>
          <p:cNvPr id="66" name="TextBox 65"/>
          <p:cNvSpPr txBox="1"/>
          <p:nvPr/>
        </p:nvSpPr>
        <p:spPr>
          <a:xfrm>
            <a:off x="5263286" y="2450684"/>
            <a:ext cx="1288952" cy="657265"/>
          </a:xfrm>
          <a:prstGeom prst="rect">
            <a:avLst/>
          </a:prstGeom>
          <a:noFill/>
        </p:spPr>
        <p:txBody>
          <a:bodyPr wrap="none" rtlCol="0">
            <a:spAutoFit/>
          </a:bodyPr>
          <a:lstStyle/>
          <a:p>
            <a:pPr defTabSz="914367"/>
            <a:r>
              <a:rPr lang="en-US" dirty="0">
                <a:solidFill>
                  <a:prstClr val="white"/>
                </a:solidFill>
                <a:latin typeface="Segoe UI Light" panose="020B0502040204020203" pitchFamily="34" charset="0"/>
                <a:cs typeface="Segoe UI Light" panose="020B0502040204020203" pitchFamily="34" charset="0"/>
              </a:rPr>
              <a:t>Application</a:t>
            </a:r>
          </a:p>
          <a:p>
            <a:pPr defTabSz="914367"/>
            <a:r>
              <a:rPr lang="en-US" dirty="0">
                <a:solidFill>
                  <a:prstClr val="white"/>
                </a:solidFill>
                <a:latin typeface="Segoe UI Light" panose="020B0502040204020203" pitchFamily="34" charset="0"/>
                <a:cs typeface="Segoe UI Light" panose="020B0502040204020203" pitchFamily="34" charset="0"/>
              </a:rPr>
              <a:t>Insights</a:t>
            </a:r>
          </a:p>
        </p:txBody>
      </p:sp>
      <p:sp>
        <p:nvSpPr>
          <p:cNvPr id="67" name="Right Brace 66"/>
          <p:cNvSpPr/>
          <p:nvPr/>
        </p:nvSpPr>
        <p:spPr>
          <a:xfrm>
            <a:off x="7477063" y="1378330"/>
            <a:ext cx="533325" cy="3579819"/>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r>
              <a:rPr lang="en-US" dirty="0">
                <a:solidFill>
                  <a:prstClr val="black"/>
                </a:solidFill>
              </a:rPr>
              <a:t>     </a:t>
            </a:r>
          </a:p>
        </p:txBody>
      </p:sp>
      <p:grpSp>
        <p:nvGrpSpPr>
          <p:cNvPr id="13" name="Group 12"/>
          <p:cNvGrpSpPr/>
          <p:nvPr/>
        </p:nvGrpSpPr>
        <p:grpSpPr>
          <a:xfrm>
            <a:off x="915136" y="1438254"/>
            <a:ext cx="2623713" cy="3585091"/>
            <a:chOff x="5616880" y="1687268"/>
            <a:chExt cx="3384923" cy="4625224"/>
          </a:xfrm>
        </p:grpSpPr>
        <p:grpSp>
          <p:nvGrpSpPr>
            <p:cNvPr id="14" name="Group 13"/>
            <p:cNvGrpSpPr/>
            <p:nvPr/>
          </p:nvGrpSpPr>
          <p:grpSpPr>
            <a:xfrm>
              <a:off x="8066322" y="1687268"/>
              <a:ext cx="427821" cy="586452"/>
              <a:chOff x="2415396" y="1426234"/>
              <a:chExt cx="511834" cy="701615"/>
            </a:xfrm>
          </p:grpSpPr>
          <p:sp>
            <p:nvSpPr>
              <p:cNvPr id="102" name="Oval 101"/>
              <p:cNvSpPr/>
              <p:nvPr/>
            </p:nvSpPr>
            <p:spPr bwMode="auto">
              <a:xfrm>
                <a:off x="2441926" y="1656271"/>
                <a:ext cx="460075" cy="4600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Oval 102"/>
              <p:cNvSpPr/>
              <p:nvPr/>
            </p:nvSpPr>
            <p:spPr bwMode="auto">
              <a:xfrm>
                <a:off x="2534573" y="1426234"/>
                <a:ext cx="281164" cy="2811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2415396" y="1881026"/>
                <a:ext cx="511834" cy="2468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7186428" y="1687268"/>
              <a:ext cx="427821" cy="586452"/>
              <a:chOff x="2415396" y="1426234"/>
              <a:chExt cx="511834" cy="701615"/>
            </a:xfrm>
          </p:grpSpPr>
          <p:sp>
            <p:nvSpPr>
              <p:cNvPr id="99" name="Oval 98"/>
              <p:cNvSpPr/>
              <p:nvPr/>
            </p:nvSpPr>
            <p:spPr bwMode="auto">
              <a:xfrm>
                <a:off x="2441926" y="1656271"/>
                <a:ext cx="460075" cy="4600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2534573" y="1426234"/>
                <a:ext cx="281164" cy="2811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2415396" y="1881026"/>
                <a:ext cx="511834" cy="2468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6599832" y="1687268"/>
              <a:ext cx="427821" cy="586452"/>
              <a:chOff x="2415396" y="1426234"/>
              <a:chExt cx="511834" cy="701615"/>
            </a:xfrm>
          </p:grpSpPr>
          <p:sp>
            <p:nvSpPr>
              <p:cNvPr id="96" name="Oval 95"/>
              <p:cNvSpPr/>
              <p:nvPr/>
            </p:nvSpPr>
            <p:spPr bwMode="auto">
              <a:xfrm>
                <a:off x="2441926" y="1656271"/>
                <a:ext cx="460075" cy="4600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Oval 96"/>
              <p:cNvSpPr/>
              <p:nvPr/>
            </p:nvSpPr>
            <p:spPr bwMode="auto">
              <a:xfrm>
                <a:off x="2534573" y="1426234"/>
                <a:ext cx="281164" cy="2811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p:cNvSpPr/>
              <p:nvPr/>
            </p:nvSpPr>
            <p:spPr bwMode="auto">
              <a:xfrm>
                <a:off x="2415396" y="1881026"/>
                <a:ext cx="511834" cy="2468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6122503" y="1687268"/>
              <a:ext cx="427821" cy="586452"/>
              <a:chOff x="2415396" y="1426234"/>
              <a:chExt cx="511834" cy="701615"/>
            </a:xfrm>
          </p:grpSpPr>
          <p:sp>
            <p:nvSpPr>
              <p:cNvPr id="93" name="Oval 92"/>
              <p:cNvSpPr/>
              <p:nvPr/>
            </p:nvSpPr>
            <p:spPr bwMode="auto">
              <a:xfrm>
                <a:off x="2441926" y="1656271"/>
                <a:ext cx="460075" cy="4600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Oval 93"/>
              <p:cNvSpPr/>
              <p:nvPr/>
            </p:nvSpPr>
            <p:spPr bwMode="auto">
              <a:xfrm>
                <a:off x="2534573" y="1426234"/>
                <a:ext cx="281164" cy="2811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2415396" y="1881026"/>
                <a:ext cx="511834" cy="2468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p:cNvGrpSpPr/>
            <p:nvPr/>
          </p:nvGrpSpPr>
          <p:grpSpPr>
            <a:xfrm>
              <a:off x="5719937" y="1687268"/>
              <a:ext cx="427821" cy="586452"/>
              <a:chOff x="2415396" y="1426234"/>
              <a:chExt cx="511834" cy="701615"/>
            </a:xfrm>
          </p:grpSpPr>
          <p:sp>
            <p:nvSpPr>
              <p:cNvPr id="90" name="Oval 89"/>
              <p:cNvSpPr/>
              <p:nvPr/>
            </p:nvSpPr>
            <p:spPr bwMode="auto">
              <a:xfrm>
                <a:off x="2441926" y="1656271"/>
                <a:ext cx="460075" cy="4600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Oval 90"/>
              <p:cNvSpPr/>
              <p:nvPr/>
            </p:nvSpPr>
            <p:spPr bwMode="auto">
              <a:xfrm>
                <a:off x="2534573" y="1426234"/>
                <a:ext cx="281164" cy="2811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2415396" y="1881026"/>
                <a:ext cx="511834" cy="2468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p:cNvGrpSpPr/>
            <p:nvPr/>
          </p:nvGrpSpPr>
          <p:grpSpPr>
            <a:xfrm>
              <a:off x="5832160" y="2465804"/>
              <a:ext cx="217381" cy="390095"/>
              <a:chOff x="1910016" y="2218909"/>
              <a:chExt cx="158771" cy="284918"/>
            </a:xfrm>
          </p:grpSpPr>
          <p:sp>
            <p:nvSpPr>
              <p:cNvPr id="86" name="Rounded Rectangle 85"/>
              <p:cNvSpPr/>
              <p:nvPr/>
            </p:nvSpPr>
            <p:spPr bwMode="auto">
              <a:xfrm>
                <a:off x="1910016" y="2218909"/>
                <a:ext cx="158771" cy="2849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1920890" y="2255883"/>
                <a:ext cx="138109" cy="203358"/>
              </a:xfrm>
              <a:prstGeom prst="rect">
                <a:avLst/>
              </a:prstGeom>
              <a:solidFill>
                <a:srgbClr val="6835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p:cNvSpPr/>
              <p:nvPr/>
            </p:nvSpPr>
            <p:spPr bwMode="auto">
              <a:xfrm>
                <a:off x="1975808" y="2467940"/>
                <a:ext cx="27187" cy="271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ounded Rectangle 88"/>
              <p:cNvSpPr/>
              <p:nvPr/>
            </p:nvSpPr>
            <p:spPr bwMode="auto">
              <a:xfrm>
                <a:off x="1960039" y="2234134"/>
                <a:ext cx="58724" cy="864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 name="Group 19"/>
            <p:cNvGrpSpPr/>
            <p:nvPr/>
          </p:nvGrpSpPr>
          <p:grpSpPr>
            <a:xfrm>
              <a:off x="6593208" y="2284782"/>
              <a:ext cx="443064" cy="571118"/>
              <a:chOff x="2602053" y="2221769"/>
              <a:chExt cx="323606" cy="417134"/>
            </a:xfrm>
          </p:grpSpPr>
          <p:sp>
            <p:nvSpPr>
              <p:cNvPr id="82" name="Rectangle 81"/>
              <p:cNvSpPr/>
              <p:nvPr/>
            </p:nvSpPr>
            <p:spPr bwMode="auto">
              <a:xfrm>
                <a:off x="2602053" y="2221769"/>
                <a:ext cx="323606" cy="4171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2616727" y="2312310"/>
                <a:ext cx="294258" cy="310425"/>
              </a:xfrm>
              <a:prstGeom prst="rect">
                <a:avLst/>
              </a:prstGeom>
              <a:solidFill>
                <a:srgbClr val="6835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2618221" y="2266037"/>
                <a:ext cx="197249" cy="212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2834872" y="2266037"/>
                <a:ext cx="74373" cy="212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p:cNvGrpSpPr/>
            <p:nvPr/>
          </p:nvGrpSpPr>
          <p:grpSpPr>
            <a:xfrm>
              <a:off x="7149933" y="2145673"/>
              <a:ext cx="480485" cy="710227"/>
              <a:chOff x="3062835" y="2222143"/>
              <a:chExt cx="350938" cy="518737"/>
            </a:xfrm>
          </p:grpSpPr>
          <p:sp>
            <p:nvSpPr>
              <p:cNvPr id="79" name="Rounded Rectangle 78"/>
              <p:cNvSpPr/>
              <p:nvPr/>
            </p:nvSpPr>
            <p:spPr bwMode="auto">
              <a:xfrm>
                <a:off x="3062835" y="2222143"/>
                <a:ext cx="350938" cy="518737"/>
              </a:xfrm>
              <a:prstGeom prst="roundRect">
                <a:avLst>
                  <a:gd name="adj" fmla="val 102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3085670" y="2265541"/>
                <a:ext cx="305269" cy="394163"/>
              </a:xfrm>
              <a:prstGeom prst="rect">
                <a:avLst/>
              </a:prstGeom>
              <a:solidFill>
                <a:srgbClr val="6835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p:cNvSpPr/>
              <p:nvPr/>
            </p:nvSpPr>
            <p:spPr bwMode="auto">
              <a:xfrm>
                <a:off x="3224710" y="2682978"/>
                <a:ext cx="27187" cy="271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7767900" y="2248619"/>
              <a:ext cx="1000563" cy="607281"/>
              <a:chOff x="3541557" y="2219726"/>
              <a:chExt cx="730793" cy="443547"/>
            </a:xfrm>
          </p:grpSpPr>
          <p:sp>
            <p:nvSpPr>
              <p:cNvPr id="76" name="Rounded Rectangle 75"/>
              <p:cNvSpPr/>
              <p:nvPr/>
            </p:nvSpPr>
            <p:spPr bwMode="auto">
              <a:xfrm>
                <a:off x="3541557" y="2219726"/>
                <a:ext cx="730793" cy="443547"/>
              </a:xfrm>
              <a:prstGeom prst="roundRect">
                <a:avLst>
                  <a:gd name="adj" fmla="val 719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3590061" y="2268774"/>
                <a:ext cx="633785" cy="320126"/>
              </a:xfrm>
              <a:prstGeom prst="rect">
                <a:avLst/>
              </a:prstGeom>
              <a:solidFill>
                <a:srgbClr val="6835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3877852" y="2605068"/>
                <a:ext cx="35569" cy="355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p:cNvGrpSpPr/>
            <p:nvPr/>
          </p:nvGrpSpPr>
          <p:grpSpPr>
            <a:xfrm>
              <a:off x="6200220" y="2465804"/>
              <a:ext cx="217381" cy="390095"/>
              <a:chOff x="2209065" y="2218909"/>
              <a:chExt cx="158771" cy="284918"/>
            </a:xfrm>
          </p:grpSpPr>
          <p:sp>
            <p:nvSpPr>
              <p:cNvPr id="72" name="Rounded Rectangle 71"/>
              <p:cNvSpPr/>
              <p:nvPr/>
            </p:nvSpPr>
            <p:spPr bwMode="auto">
              <a:xfrm>
                <a:off x="2209065" y="2218909"/>
                <a:ext cx="158771" cy="2849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2219939" y="2255883"/>
                <a:ext cx="138109" cy="203358"/>
              </a:xfrm>
              <a:prstGeom prst="rect">
                <a:avLst/>
              </a:prstGeom>
              <a:solidFill>
                <a:srgbClr val="6835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Oval 73"/>
              <p:cNvSpPr/>
              <p:nvPr/>
            </p:nvSpPr>
            <p:spPr bwMode="auto">
              <a:xfrm>
                <a:off x="2274857" y="2467940"/>
                <a:ext cx="27187" cy="271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ounded Rectangle 74"/>
              <p:cNvSpPr/>
              <p:nvPr/>
            </p:nvSpPr>
            <p:spPr bwMode="auto">
              <a:xfrm>
                <a:off x="2259088" y="2234134"/>
                <a:ext cx="58724" cy="864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4" name="Group 23"/>
            <p:cNvGrpSpPr/>
            <p:nvPr/>
          </p:nvGrpSpPr>
          <p:grpSpPr>
            <a:xfrm>
              <a:off x="6262727" y="3465451"/>
              <a:ext cx="948428" cy="346046"/>
              <a:chOff x="2968873" y="4306129"/>
              <a:chExt cx="732377" cy="267218"/>
            </a:xfrm>
          </p:grpSpPr>
          <p:sp>
            <p:nvSpPr>
              <p:cNvPr id="69" name="Rounded Rectangle 68"/>
              <p:cNvSpPr/>
              <p:nvPr/>
            </p:nvSpPr>
            <p:spPr bwMode="auto">
              <a:xfrm>
                <a:off x="2968873" y="4306129"/>
                <a:ext cx="732377" cy="2672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0" name="Straight Connector 69"/>
              <p:cNvCxnSpPr/>
              <p:nvPr/>
            </p:nvCxnSpPr>
            <p:spPr>
              <a:xfrm>
                <a:off x="3000761" y="4439738"/>
                <a:ext cx="668600" cy="133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Oval 70"/>
              <p:cNvSpPr/>
              <p:nvPr/>
            </p:nvSpPr>
            <p:spPr bwMode="auto">
              <a:xfrm>
                <a:off x="3281533" y="4391529"/>
                <a:ext cx="97147" cy="971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 name="Group 24"/>
            <p:cNvGrpSpPr/>
            <p:nvPr/>
          </p:nvGrpSpPr>
          <p:grpSpPr>
            <a:xfrm>
              <a:off x="5616880" y="4473407"/>
              <a:ext cx="716485" cy="832670"/>
              <a:chOff x="1958817" y="5311197"/>
              <a:chExt cx="744126" cy="864795"/>
            </a:xfrm>
          </p:grpSpPr>
          <p:sp>
            <p:nvSpPr>
              <p:cNvPr id="55" name="Rounded Rectangle 54"/>
              <p:cNvSpPr/>
              <p:nvPr/>
            </p:nvSpPr>
            <p:spPr bwMode="auto">
              <a:xfrm>
                <a:off x="1958817" y="5311197"/>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Rounded Rectangle 55"/>
              <p:cNvSpPr/>
              <p:nvPr/>
            </p:nvSpPr>
            <p:spPr bwMode="auto">
              <a:xfrm>
                <a:off x="1958817" y="5607841"/>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Rounded Rectangle 59"/>
              <p:cNvSpPr/>
              <p:nvPr/>
            </p:nvSpPr>
            <p:spPr bwMode="auto">
              <a:xfrm>
                <a:off x="1958817" y="5904487"/>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p:cNvSpPr/>
              <p:nvPr/>
            </p:nvSpPr>
            <p:spPr bwMode="auto">
              <a:xfrm>
                <a:off x="2000888" y="5361156"/>
                <a:ext cx="70994" cy="70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 name="Group 25"/>
            <p:cNvGrpSpPr/>
            <p:nvPr/>
          </p:nvGrpSpPr>
          <p:grpSpPr>
            <a:xfrm>
              <a:off x="7010349" y="4161316"/>
              <a:ext cx="948428" cy="346046"/>
              <a:chOff x="2968873" y="4306129"/>
              <a:chExt cx="732377" cy="267218"/>
            </a:xfrm>
          </p:grpSpPr>
          <p:sp>
            <p:nvSpPr>
              <p:cNvPr id="52" name="Rounded Rectangle 51"/>
              <p:cNvSpPr/>
              <p:nvPr/>
            </p:nvSpPr>
            <p:spPr bwMode="auto">
              <a:xfrm>
                <a:off x="2968873" y="4306129"/>
                <a:ext cx="732377" cy="2672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3" name="Straight Connector 52"/>
              <p:cNvCxnSpPr/>
              <p:nvPr/>
            </p:nvCxnSpPr>
            <p:spPr>
              <a:xfrm>
                <a:off x="3000761" y="4439738"/>
                <a:ext cx="668600" cy="133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Oval 53"/>
              <p:cNvSpPr/>
              <p:nvPr/>
            </p:nvSpPr>
            <p:spPr bwMode="auto">
              <a:xfrm>
                <a:off x="3281533" y="4391529"/>
                <a:ext cx="97147" cy="971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p:cNvGrpSpPr/>
            <p:nvPr/>
          </p:nvGrpSpPr>
          <p:grpSpPr>
            <a:xfrm>
              <a:off x="7619949" y="4845678"/>
              <a:ext cx="948428" cy="346046"/>
              <a:chOff x="2968873" y="4306129"/>
              <a:chExt cx="732377" cy="267218"/>
            </a:xfrm>
          </p:grpSpPr>
          <p:sp>
            <p:nvSpPr>
              <p:cNvPr id="49" name="Rounded Rectangle 48"/>
              <p:cNvSpPr/>
              <p:nvPr/>
            </p:nvSpPr>
            <p:spPr bwMode="auto">
              <a:xfrm>
                <a:off x="2968873" y="4306129"/>
                <a:ext cx="732377" cy="2672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Connector 49"/>
              <p:cNvCxnSpPr/>
              <p:nvPr/>
            </p:nvCxnSpPr>
            <p:spPr>
              <a:xfrm>
                <a:off x="3000761" y="4439738"/>
                <a:ext cx="668600" cy="133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p:cNvSpPr/>
              <p:nvPr/>
            </p:nvSpPr>
            <p:spPr bwMode="auto">
              <a:xfrm>
                <a:off x="3281533" y="4391529"/>
                <a:ext cx="97147" cy="971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6843572" y="5627806"/>
              <a:ext cx="948428" cy="346046"/>
              <a:chOff x="2968873" y="4306129"/>
              <a:chExt cx="732377" cy="267218"/>
            </a:xfrm>
          </p:grpSpPr>
          <p:sp>
            <p:nvSpPr>
              <p:cNvPr id="46" name="Rounded Rectangle 45"/>
              <p:cNvSpPr/>
              <p:nvPr/>
            </p:nvSpPr>
            <p:spPr bwMode="auto">
              <a:xfrm>
                <a:off x="2968873" y="4306129"/>
                <a:ext cx="732377" cy="2672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p:cNvCxnSpPr/>
              <p:nvPr/>
            </p:nvCxnSpPr>
            <p:spPr>
              <a:xfrm>
                <a:off x="3000761" y="4439738"/>
                <a:ext cx="668600" cy="133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Oval 47"/>
              <p:cNvSpPr/>
              <p:nvPr/>
            </p:nvSpPr>
            <p:spPr bwMode="auto">
              <a:xfrm>
                <a:off x="3281533" y="4391529"/>
                <a:ext cx="97147" cy="971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8285318" y="5479822"/>
              <a:ext cx="716485" cy="832670"/>
              <a:chOff x="1958817" y="5311197"/>
              <a:chExt cx="744126" cy="864795"/>
            </a:xfrm>
          </p:grpSpPr>
          <p:sp>
            <p:nvSpPr>
              <p:cNvPr id="42" name="Rounded Rectangle 41"/>
              <p:cNvSpPr/>
              <p:nvPr/>
            </p:nvSpPr>
            <p:spPr bwMode="auto">
              <a:xfrm>
                <a:off x="1958817" y="5311197"/>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ounded Rectangle 42"/>
              <p:cNvSpPr/>
              <p:nvPr/>
            </p:nvSpPr>
            <p:spPr bwMode="auto">
              <a:xfrm>
                <a:off x="1958817" y="5607841"/>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ounded Rectangle 43"/>
              <p:cNvSpPr/>
              <p:nvPr/>
            </p:nvSpPr>
            <p:spPr bwMode="auto">
              <a:xfrm>
                <a:off x="1958817" y="5904487"/>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2000888" y="5361156"/>
                <a:ext cx="70994" cy="70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0" name="Straight Connector 29"/>
            <p:cNvCxnSpPr>
              <a:stCxn id="69" idx="2"/>
              <a:endCxn id="46" idx="0"/>
            </p:cNvCxnSpPr>
            <p:nvPr/>
          </p:nvCxnSpPr>
          <p:spPr>
            <a:xfrm>
              <a:off x="6736941" y="3811497"/>
              <a:ext cx="580845" cy="18163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69" idx="2"/>
              <a:endCxn id="52" idx="0"/>
            </p:cNvCxnSpPr>
            <p:nvPr/>
          </p:nvCxnSpPr>
          <p:spPr>
            <a:xfrm>
              <a:off x="6736941" y="3811497"/>
              <a:ext cx="747622" cy="3498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52" idx="2"/>
              <a:endCxn id="49" idx="0"/>
            </p:cNvCxnSpPr>
            <p:nvPr/>
          </p:nvCxnSpPr>
          <p:spPr>
            <a:xfrm>
              <a:off x="7484563" y="4507362"/>
              <a:ext cx="609600" cy="3383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9" idx="2"/>
              <a:endCxn id="42" idx="0"/>
            </p:cNvCxnSpPr>
            <p:nvPr/>
          </p:nvCxnSpPr>
          <p:spPr>
            <a:xfrm>
              <a:off x="8094163" y="5191724"/>
              <a:ext cx="549398" cy="28809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69" idx="2"/>
              <a:endCxn id="55" idx="0"/>
            </p:cNvCxnSpPr>
            <p:nvPr/>
          </p:nvCxnSpPr>
          <p:spPr>
            <a:xfrm flipH="1">
              <a:off x="5975123" y="3811497"/>
              <a:ext cx="761818" cy="6619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86" idx="2"/>
              <a:endCxn id="69" idx="0"/>
            </p:cNvCxnSpPr>
            <p:nvPr/>
          </p:nvCxnSpPr>
          <p:spPr>
            <a:xfrm>
              <a:off x="5940851" y="2855899"/>
              <a:ext cx="796090" cy="6095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72" idx="2"/>
              <a:endCxn id="69" idx="0"/>
            </p:cNvCxnSpPr>
            <p:nvPr/>
          </p:nvCxnSpPr>
          <p:spPr>
            <a:xfrm>
              <a:off x="6308911" y="2855899"/>
              <a:ext cx="428030" cy="6095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82" idx="2"/>
              <a:endCxn id="69" idx="0"/>
            </p:cNvCxnSpPr>
            <p:nvPr/>
          </p:nvCxnSpPr>
          <p:spPr>
            <a:xfrm flipH="1">
              <a:off x="6736941" y="2855900"/>
              <a:ext cx="77799" cy="6095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79" idx="2"/>
              <a:endCxn id="69" idx="0"/>
            </p:cNvCxnSpPr>
            <p:nvPr/>
          </p:nvCxnSpPr>
          <p:spPr>
            <a:xfrm flipH="1">
              <a:off x="6736941" y="2855900"/>
              <a:ext cx="653235" cy="6095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76" idx="2"/>
              <a:endCxn id="69" idx="0"/>
            </p:cNvCxnSpPr>
            <p:nvPr/>
          </p:nvCxnSpPr>
          <p:spPr>
            <a:xfrm flipH="1">
              <a:off x="6736941" y="2855900"/>
              <a:ext cx="1531241" cy="6095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205404" y="3638474"/>
              <a:ext cx="51586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smtClean="0"/>
              <a:t>Application Insights</a:t>
            </a:r>
            <a:endParaRPr lang="en-US" dirty="0"/>
          </a:p>
        </p:txBody>
      </p:sp>
      <p:pic>
        <p:nvPicPr>
          <p:cNvPr id="105" name="Picture 10" descr="Application Insigh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904" y="3097438"/>
            <a:ext cx="914270" cy="721793"/>
          </a:xfrm>
          <a:prstGeom prst="rect">
            <a:avLst/>
          </a:prstGeom>
          <a:noFill/>
          <a:extLst>
            <a:ext uri="{909E8E84-426E-40DD-AFC4-6F175D3DCCD1}">
              <a14:hiddenFill xmlns:a14="http://schemas.microsoft.com/office/drawing/2010/main">
                <a:solidFill>
                  <a:srgbClr val="FFFFFF"/>
                </a:solidFill>
              </a14:hiddenFill>
            </a:ext>
          </a:extLst>
        </p:spPr>
      </p:pic>
      <p:sp>
        <p:nvSpPr>
          <p:cNvPr id="3" name="Can 2"/>
          <p:cNvSpPr/>
          <p:nvPr/>
        </p:nvSpPr>
        <p:spPr>
          <a:xfrm>
            <a:off x="2610335" y="2749345"/>
            <a:ext cx="411428" cy="4277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endParaRPr>
          </a:p>
        </p:txBody>
      </p:sp>
      <p:pic>
        <p:nvPicPr>
          <p:cNvPr id="106" name="Picture 10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1038" y="627899"/>
            <a:ext cx="2560727" cy="4377310"/>
          </a:xfrm>
          <a:prstGeom prst="rect">
            <a:avLst/>
          </a:prstGeom>
        </p:spPr>
      </p:pic>
    </p:spTree>
    <p:extLst>
      <p:ext uri="{BB962C8B-B14F-4D97-AF65-F5344CB8AC3E}">
        <p14:creationId xmlns:p14="http://schemas.microsoft.com/office/powerpoint/2010/main" val="147797133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5789" t="14619" r="351"/>
          <a:stretch/>
        </p:blipFill>
        <p:spPr>
          <a:xfrm>
            <a:off x="5903" y="940359"/>
            <a:ext cx="6286614" cy="5937745"/>
          </a:xfrm>
          <a:prstGeom prst="rect">
            <a:avLst/>
          </a:prstGeom>
        </p:spPr>
      </p:pic>
      <p:sp>
        <p:nvSpPr>
          <p:cNvPr id="3" name="Title 2"/>
          <p:cNvSpPr>
            <a:spLocks noGrp="1"/>
          </p:cNvSpPr>
          <p:nvPr>
            <p:ph type="title"/>
          </p:nvPr>
        </p:nvSpPr>
        <p:spPr>
          <a:xfrm>
            <a:off x="1590" y="895"/>
            <a:ext cx="12190410" cy="939464"/>
          </a:xfrm>
          <a:solidFill>
            <a:schemeClr val="bg2">
              <a:lumMod val="25000"/>
              <a:alpha val="70000"/>
            </a:schemeClr>
          </a:solidFill>
        </p:spPr>
        <p:txBody>
          <a:bodyPr>
            <a:normAutofit/>
          </a:bodyPr>
          <a:lstStyle/>
          <a:p>
            <a:r>
              <a:rPr lang="es-CO" dirty="0">
                <a:solidFill>
                  <a:schemeClr val="bg1"/>
                </a:solidFill>
              </a:rPr>
              <a:t>Ninja Tips - </a:t>
            </a:r>
            <a:r>
              <a:rPr lang="es-CO" sz="3600" dirty="0">
                <a:solidFill>
                  <a:schemeClr val="bg1"/>
                </a:solidFill>
              </a:rPr>
              <a:t>http://jkr.im/Ninja-Tips</a:t>
            </a:r>
          </a:p>
        </p:txBody>
      </p:sp>
      <p:pic>
        <p:nvPicPr>
          <p:cNvPr id="5" name="Imagen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769" y="6323847"/>
            <a:ext cx="2160427" cy="462144"/>
          </a:xfrm>
          <a:prstGeom prst="rect">
            <a:avLst/>
          </a:prstGeom>
        </p:spPr>
      </p:pic>
      <p:pic>
        <p:nvPicPr>
          <p:cNvPr id="11" name="Picture 10"/>
          <p:cNvPicPr>
            <a:picLocks noChangeAspect="1"/>
          </p:cNvPicPr>
          <p:nvPr/>
        </p:nvPicPr>
        <p:blipFill>
          <a:blip r:embed="rId5"/>
          <a:stretch>
            <a:fillRect/>
          </a:stretch>
        </p:blipFill>
        <p:spPr>
          <a:xfrm>
            <a:off x="6292516" y="940358"/>
            <a:ext cx="5899484" cy="5917641"/>
          </a:xfrm>
          <a:prstGeom prst="rect">
            <a:avLst/>
          </a:prstGeom>
          <a:ln>
            <a:solidFill>
              <a:schemeClr val="accent6"/>
            </a:solidFill>
          </a:ln>
        </p:spPr>
      </p:pic>
    </p:spTree>
    <p:extLst>
      <p:ext uri="{BB962C8B-B14F-4D97-AF65-F5344CB8AC3E}">
        <p14:creationId xmlns:p14="http://schemas.microsoft.com/office/powerpoint/2010/main" val="9356525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246" y="4439916"/>
            <a:ext cx="11653523" cy="894996"/>
          </a:xfrm>
        </p:spPr>
        <p:txBody>
          <a:bodyPr/>
          <a:lstStyle/>
          <a:p>
            <a:r>
              <a:rPr lang="es-CO" dirty="0" smtClean="0"/>
              <a:t>Juan P. Giraldo</a:t>
            </a:r>
            <a:endParaRPr lang="es-CO" dirty="0"/>
          </a:p>
        </p:txBody>
      </p:sp>
      <p:sp>
        <p:nvSpPr>
          <p:cNvPr id="4" name="TextBox 3"/>
          <p:cNvSpPr txBox="1"/>
          <p:nvPr/>
        </p:nvSpPr>
        <p:spPr>
          <a:xfrm>
            <a:off x="207245" y="5334912"/>
            <a:ext cx="3836371" cy="461665"/>
          </a:xfrm>
          <a:prstGeom prst="rect">
            <a:avLst/>
          </a:prstGeom>
          <a:noFill/>
        </p:spPr>
        <p:txBody>
          <a:bodyPr wrap="none" rtlCol="0">
            <a:spAutoFit/>
          </a:bodyPr>
          <a:lstStyle/>
          <a:p>
            <a:r>
              <a:rPr lang="es-CO" sz="2400" dirty="0" smtClean="0"/>
              <a:t>Software </a:t>
            </a:r>
            <a:r>
              <a:rPr lang="es-CO" sz="2400" dirty="0" err="1" smtClean="0"/>
              <a:t>Team</a:t>
            </a:r>
            <a:r>
              <a:rPr lang="es-CO" sz="2400" dirty="0" smtClean="0"/>
              <a:t> Lead @ Bizagi</a:t>
            </a:r>
            <a:endParaRPr lang="es-CO" sz="2400" dirty="0"/>
          </a:p>
        </p:txBody>
      </p:sp>
      <p:sp>
        <p:nvSpPr>
          <p:cNvPr id="5" name="TextBox 4"/>
          <p:cNvSpPr txBox="1"/>
          <p:nvPr/>
        </p:nvSpPr>
        <p:spPr>
          <a:xfrm>
            <a:off x="207244" y="5796577"/>
            <a:ext cx="3549883" cy="923330"/>
          </a:xfrm>
          <a:prstGeom prst="rect">
            <a:avLst/>
          </a:prstGeom>
          <a:noFill/>
        </p:spPr>
        <p:txBody>
          <a:bodyPr wrap="none" rtlCol="0">
            <a:spAutoFit/>
          </a:bodyPr>
          <a:lstStyle/>
          <a:p>
            <a:r>
              <a:rPr lang="es-CO" dirty="0"/>
              <a:t>http://lifeandcode.io</a:t>
            </a:r>
          </a:p>
          <a:p>
            <a:r>
              <a:rPr lang="es-CO" dirty="0"/>
              <a:t>@</a:t>
            </a:r>
            <a:r>
              <a:rPr lang="es-CO" dirty="0" err="1"/>
              <a:t>qjuanp</a:t>
            </a:r>
            <a:endParaRPr lang="es-CO" dirty="0"/>
          </a:p>
          <a:p>
            <a:r>
              <a:rPr lang="es-CO" dirty="0"/>
              <a:t>https://</a:t>
            </a:r>
            <a:r>
              <a:rPr lang="es-CO" dirty="0" smtClean="0"/>
              <a:t>co.linkedin.com/in/jpgiraldo</a:t>
            </a:r>
            <a:endParaRPr lang="es-CO" dirty="0"/>
          </a:p>
        </p:txBody>
      </p:sp>
    </p:spTree>
    <p:extLst>
      <p:ext uri="{BB962C8B-B14F-4D97-AF65-F5344CB8AC3E}">
        <p14:creationId xmlns:p14="http://schemas.microsoft.com/office/powerpoint/2010/main" val="33040957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3.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344</Words>
  <Application>Microsoft Office PowerPoint</Application>
  <PresentationFormat>Widescreen</PresentationFormat>
  <Paragraphs>39</Paragraphs>
  <Slides>6</Slides>
  <Notes>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vt:i4>
      </vt:variant>
    </vt:vector>
  </HeadingPairs>
  <TitlesOfParts>
    <vt:vector size="15" baseType="lpstr">
      <vt:lpstr>Arial</vt:lpstr>
      <vt:lpstr>Calibri</vt:lpstr>
      <vt:lpstr>Calibri Light</vt:lpstr>
      <vt:lpstr>Segoe UI</vt:lpstr>
      <vt:lpstr>Segoe UI Light</vt:lpstr>
      <vt:lpstr>Wingdings</vt:lpstr>
      <vt:lpstr>Office Theme</vt:lpstr>
      <vt:lpstr>1_Azure Event</vt:lpstr>
      <vt:lpstr>TEE14 Speaker PPT Template</vt:lpstr>
      <vt:lpstr>Azure Cloudcamp</vt:lpstr>
      <vt:lpstr>El Repositorio</vt:lpstr>
      <vt:lpstr>PowerPoint Presentation</vt:lpstr>
      <vt:lpstr>Application Insights</vt:lpstr>
      <vt:lpstr>Ninja Tips - http://jkr.im/Ninja-Tips</vt:lpstr>
      <vt:lpstr>Juan P. Giraldo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Ninja Tips - http://jkr.im/Ninja-Tips</dc:title>
  <dc:creator>Juan Ruiz</dc:creator>
  <cp:lastModifiedBy>Juan Pablo Giraldo Giraldo</cp:lastModifiedBy>
  <cp:revision>4</cp:revision>
  <dcterms:created xsi:type="dcterms:W3CDTF">2015-10-27T13:13:21Z</dcterms:created>
  <dcterms:modified xsi:type="dcterms:W3CDTF">2015-11-07T13:47:59Z</dcterms:modified>
</cp:coreProperties>
</file>